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16"/>
  </p:notesMasterIdLst>
  <p:handoutMasterIdLst>
    <p:handoutMasterId r:id="rId117"/>
  </p:handoutMasterIdLst>
  <p:sldIdLst>
    <p:sldId id="256" r:id="rId2"/>
    <p:sldId id="425" r:id="rId3"/>
    <p:sldId id="427" r:id="rId4"/>
    <p:sldId id="428" r:id="rId5"/>
    <p:sldId id="447" r:id="rId6"/>
    <p:sldId id="431" r:id="rId7"/>
    <p:sldId id="429" r:id="rId8"/>
    <p:sldId id="463" r:id="rId9"/>
    <p:sldId id="464" r:id="rId10"/>
    <p:sldId id="482" r:id="rId11"/>
    <p:sldId id="498" r:id="rId12"/>
    <p:sldId id="574" r:id="rId13"/>
    <p:sldId id="575" r:id="rId14"/>
    <p:sldId id="576" r:id="rId15"/>
    <p:sldId id="483" r:id="rId16"/>
    <p:sldId id="500" r:id="rId17"/>
    <p:sldId id="461" r:id="rId18"/>
    <p:sldId id="501" r:id="rId19"/>
    <p:sldId id="468" r:id="rId20"/>
    <p:sldId id="528" r:id="rId21"/>
    <p:sldId id="503" r:id="rId22"/>
    <p:sldId id="499" r:id="rId23"/>
    <p:sldId id="437" r:id="rId24"/>
    <p:sldId id="630" r:id="rId25"/>
    <p:sldId id="631" r:id="rId26"/>
    <p:sldId id="632" r:id="rId27"/>
    <p:sldId id="633" r:id="rId28"/>
    <p:sldId id="634" r:id="rId29"/>
    <p:sldId id="635" r:id="rId30"/>
    <p:sldId id="636" r:id="rId31"/>
    <p:sldId id="637" r:id="rId32"/>
    <p:sldId id="638" r:id="rId33"/>
    <p:sldId id="639" r:id="rId34"/>
    <p:sldId id="640" r:id="rId35"/>
    <p:sldId id="641" r:id="rId36"/>
    <p:sldId id="642" r:id="rId37"/>
    <p:sldId id="643" r:id="rId38"/>
    <p:sldId id="644" r:id="rId39"/>
    <p:sldId id="645" r:id="rId40"/>
    <p:sldId id="646" r:id="rId41"/>
    <p:sldId id="647" r:id="rId42"/>
    <p:sldId id="648" r:id="rId43"/>
    <p:sldId id="649" r:id="rId44"/>
    <p:sldId id="650" r:id="rId45"/>
    <p:sldId id="651" r:id="rId46"/>
    <p:sldId id="652" r:id="rId47"/>
    <p:sldId id="653" r:id="rId48"/>
    <p:sldId id="654" r:id="rId49"/>
    <p:sldId id="655" r:id="rId50"/>
    <p:sldId id="656" r:id="rId51"/>
    <p:sldId id="657" r:id="rId52"/>
    <p:sldId id="658" r:id="rId53"/>
    <p:sldId id="659" r:id="rId54"/>
    <p:sldId id="660" r:id="rId55"/>
    <p:sldId id="493" r:id="rId56"/>
    <p:sldId id="508" r:id="rId57"/>
    <p:sldId id="517" r:id="rId58"/>
    <p:sldId id="509" r:id="rId59"/>
    <p:sldId id="577" r:id="rId60"/>
    <p:sldId id="578" r:id="rId61"/>
    <p:sldId id="566" r:id="rId62"/>
    <p:sldId id="567" r:id="rId63"/>
    <p:sldId id="568" r:id="rId64"/>
    <p:sldId id="569" r:id="rId65"/>
    <p:sldId id="570" r:id="rId66"/>
    <p:sldId id="571" r:id="rId67"/>
    <p:sldId id="572" r:id="rId68"/>
    <p:sldId id="573" r:id="rId69"/>
    <p:sldId id="512" r:id="rId70"/>
    <p:sldId id="494" r:id="rId71"/>
    <p:sldId id="551" r:id="rId72"/>
    <p:sldId id="552" r:id="rId73"/>
    <p:sldId id="553" r:id="rId74"/>
    <p:sldId id="554" r:id="rId75"/>
    <p:sldId id="555" r:id="rId76"/>
    <p:sldId id="556" r:id="rId77"/>
    <p:sldId id="557" r:id="rId78"/>
    <p:sldId id="558" r:id="rId79"/>
    <p:sldId id="559" r:id="rId80"/>
    <p:sldId id="560" r:id="rId81"/>
    <p:sldId id="561" r:id="rId82"/>
    <p:sldId id="562" r:id="rId83"/>
    <p:sldId id="563" r:id="rId84"/>
    <p:sldId id="564" r:id="rId85"/>
    <p:sldId id="565" r:id="rId86"/>
    <p:sldId id="524" r:id="rId87"/>
    <p:sldId id="515" r:id="rId88"/>
    <p:sldId id="526" r:id="rId89"/>
    <p:sldId id="525" r:id="rId90"/>
    <p:sldId id="516" r:id="rId91"/>
    <p:sldId id="533" r:id="rId92"/>
    <p:sldId id="534" r:id="rId93"/>
    <p:sldId id="535" r:id="rId94"/>
    <p:sldId id="495" r:id="rId95"/>
    <p:sldId id="538" r:id="rId96"/>
    <p:sldId id="539" r:id="rId97"/>
    <p:sldId id="661" r:id="rId98"/>
    <p:sldId id="662" r:id="rId99"/>
    <p:sldId id="663" r:id="rId100"/>
    <p:sldId id="664" r:id="rId101"/>
    <p:sldId id="665" r:id="rId102"/>
    <p:sldId id="497" r:id="rId103"/>
    <p:sldId id="623" r:id="rId104"/>
    <p:sldId id="624" r:id="rId105"/>
    <p:sldId id="625" r:id="rId106"/>
    <p:sldId id="626" r:id="rId107"/>
    <p:sldId id="627" r:id="rId108"/>
    <p:sldId id="628" r:id="rId109"/>
    <p:sldId id="629" r:id="rId110"/>
    <p:sldId id="537" r:id="rId111"/>
    <p:sldId id="441" r:id="rId112"/>
    <p:sldId id="622" r:id="rId113"/>
    <p:sldId id="442" r:id="rId114"/>
    <p:sldId id="335" r:id="rId115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orient="horz" pos="2141">
          <p15:clr>
            <a:srgbClr val="A4A3A4"/>
          </p15:clr>
        </p15:guide>
        <p15:guide id="5" orient="horz" pos="2142">
          <p15:clr>
            <a:srgbClr val="A4A3A4"/>
          </p15:clr>
        </p15:guide>
        <p15:guide id="6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098"/>
    <a:srgbClr val="061F3C"/>
    <a:srgbClr val="008000"/>
    <a:srgbClr val="0E8A46"/>
    <a:srgbClr val="92B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9144" autoAdjust="0"/>
  </p:normalViewPr>
  <p:slideViewPr>
    <p:cSldViewPr snapToGrid="0" snapToObjects="1">
      <p:cViewPr>
        <p:scale>
          <a:sx n="125" d="100"/>
          <a:sy n="125" d="100"/>
        </p:scale>
        <p:origin x="-13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3318" y="-108"/>
      </p:cViewPr>
      <p:guideLst>
        <p:guide orient="horz" pos="3127"/>
        <p:guide orient="horz" pos="3128"/>
        <p:guide orient="horz" pos="2141"/>
        <p:guide orient="horz" pos="2142"/>
        <p:guide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vicolj\AppData\Local\Temp\notesC1AE64\Turisti%20-%20Zagreb%20i%20&#382;upanij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tonija\AppData\Local\Microsoft\Windows\Temporary%20Internet%20Files\Content.Outlook\ELZQZTRL\Kopija%20Copy%20of%20REALIZACIJA%20UPISA%20ZAGREBA&#268;KA%20&#381;UPANIJA%202007-%202017%20-%20grafikoni%20(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tonija\AppData\Local\Microsoft\Windows\Temporary%20Internet%20Files\Content.Outlook\ELZQZTRL\Copy%20of%20REALIZACIJA%20UPISA%20ZAGREBA&#268;KA%20&#381;UPANIJA%202007-%202017%20-%20grafikoni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rija\Desktop\OPSC%20ankete\Unos%20podataka%20Anketni%20upitnik%20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rija\Desktop\OPSC%20ankete\Unos%20podataka%20Anketni%20upitnik%20fin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rija\Desktop\OPSC%20ankete\Unos%20podataka%20Anketni%20upitnik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BROJ TURISTIČKIH POSJETA/GODIŠNJE</c:v>
                </c:pt>
              </c:strCache>
            </c:strRef>
          </c:tx>
          <c:invertIfNegative val="0"/>
          <c:val>
            <c:numRef>
              <c:f>Sheet1!$B$1:$F$1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BD-43CC-91A7-BC7BE1FC4AD2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GRAD ZAGREB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hr-HR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Sheet1!$B$2:$F$2</c:f>
              <c:numCache>
                <c:formatCode>General</c:formatCode>
                <c:ptCount val="5"/>
                <c:pt idx="0">
                  <c:v>869000</c:v>
                </c:pt>
                <c:pt idx="1">
                  <c:v>968000</c:v>
                </c:pt>
                <c:pt idx="2">
                  <c:v>1077800</c:v>
                </c:pt>
                <c:pt idx="3">
                  <c:v>1152600</c:v>
                </c:pt>
                <c:pt idx="4">
                  <c:v>1290338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BD-43CC-91A7-BC7BE1FC4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10176"/>
        <c:axId val="108593152"/>
      </c:barChart>
      <c:catAx>
        <c:axId val="113010176"/>
        <c:scaling>
          <c:orientation val="minMax"/>
        </c:scaling>
        <c:delete val="1"/>
        <c:axPos val="b"/>
        <c:majorTickMark val="out"/>
        <c:minorTickMark val="none"/>
        <c:tickLblPos val="nextTo"/>
        <c:crossAx val="108593152"/>
        <c:crosses val="autoZero"/>
        <c:auto val="1"/>
        <c:lblAlgn val="ctr"/>
        <c:lblOffset val="100"/>
        <c:noMultiLvlLbl val="0"/>
      </c:catAx>
      <c:valAx>
        <c:axId val="10859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hr-HR"/>
            </a:pPr>
            <a:endParaRPr lang="sr-Latn-RS"/>
          </a:p>
        </c:txPr>
        <c:crossAx val="1130101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hr-HR"/>
              <a:t>Broj ukupno upisanih učenika u JMO programe srednjoškolskog obrazovanja na području Zagrebačke županije u razdoblju šk. god. 2007./2008.-2017./2018.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'C:\Users\User1\AppData\Local\Microsoft\Windows\Temporary Internet Files\Content.Outlook\0LWJVSBU\[REALIZACIJA UPISA ZAGREBAČKA ŽUPANIJA 2007- 2017 - grafikoni.xls]Sheet1'!$D$4:$N$4</c:f>
              <c:strCache>
                <c:ptCount val="11"/>
                <c:pt idx="0">
                  <c:v>UPISANO-JMO 2007/2008</c:v>
                </c:pt>
                <c:pt idx="1">
                  <c:v>UPISANO-JMO 2008/2009</c:v>
                </c:pt>
                <c:pt idx="2">
                  <c:v>UPISANO-JMO 2009/2010</c:v>
                </c:pt>
                <c:pt idx="3">
                  <c:v>UPISANO-JMO 2010/2011</c:v>
                </c:pt>
                <c:pt idx="4">
                  <c:v>UPISANO-JMO 2011/2012</c:v>
                </c:pt>
                <c:pt idx="5">
                  <c:v>UPISANO-JMO 2012/2013</c:v>
                </c:pt>
                <c:pt idx="6">
                  <c:v>UPISANO-JMO 2013/2014</c:v>
                </c:pt>
                <c:pt idx="7">
                  <c:v>UPISANO-JMO 2014/2015</c:v>
                </c:pt>
                <c:pt idx="8">
                  <c:v>UPISANO-JMO 2015/2016</c:v>
                </c:pt>
                <c:pt idx="9">
                  <c:v>UPISANO-JMO 2016/2017</c:v>
                </c:pt>
                <c:pt idx="10">
                  <c:v>UPISANO-JMO 2017/2018</c:v>
                </c:pt>
              </c:strCache>
            </c:strRef>
          </c:cat>
          <c:val>
            <c:numRef>
              <c:f>'C:\Users\User1\AppData\Local\Microsoft\Windows\Temporary Internet Files\Content.Outlook\0LWJVSBU\[REALIZACIJA UPISA ZAGREBAČKA ŽUPANIJA 2007- 2017 - grafikoni.xls]Sheet1'!$D$90:$N$90</c:f>
              <c:numCache>
                <c:formatCode>General</c:formatCode>
                <c:ptCount val="11"/>
                <c:pt idx="0">
                  <c:v>767</c:v>
                </c:pt>
                <c:pt idx="1">
                  <c:v>690</c:v>
                </c:pt>
                <c:pt idx="2">
                  <c:v>712</c:v>
                </c:pt>
                <c:pt idx="3">
                  <c:v>636</c:v>
                </c:pt>
                <c:pt idx="4">
                  <c:v>664</c:v>
                </c:pt>
                <c:pt idx="5">
                  <c:v>585</c:v>
                </c:pt>
                <c:pt idx="6">
                  <c:v>635</c:v>
                </c:pt>
                <c:pt idx="7">
                  <c:v>500</c:v>
                </c:pt>
                <c:pt idx="8">
                  <c:v>421</c:v>
                </c:pt>
                <c:pt idx="9">
                  <c:v>294</c:v>
                </c:pt>
                <c:pt idx="10">
                  <c:v>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71-4894-A161-7142F9C57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012224"/>
        <c:axId val="108594304"/>
        <c:axId val="0"/>
      </c:bar3DChart>
      <c:catAx>
        <c:axId val="11301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RS"/>
          </a:p>
        </c:txPr>
        <c:crossAx val="108594304"/>
        <c:crosses val="autoZero"/>
        <c:auto val="1"/>
        <c:lblAlgn val="ctr"/>
        <c:lblOffset val="100"/>
        <c:noMultiLvlLbl val="0"/>
      </c:catAx>
      <c:valAx>
        <c:axId val="108594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012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'[Copy of REALIZACIJA UPISA ZAGREBAČKA ŽUPANIJA 2007- 2017 - grafikoni.xls]ukupno-zanim brojčano'!$K$1</c:f>
              <c:strCache>
                <c:ptCount val="1"/>
                <c:pt idx="0">
                  <c:v>UKUPNO UPISANIH UČENIKA OD ŠK. GOD. 2007./2008. DO 2017./2018. PREMA ODREĐENOM ZANIMANJU U ŠKOLE NA PODRUČJU ZAGREBAČKE ŽUPANIJE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'[Copy of REALIZACIJA UPISA ZAGREBAČKA ŽUPANIJA 2007- 2017 - grafikoni.xls]ukupno-zanim brojčano'!$A$2:$A$23</c:f>
              <c:strCache>
                <c:ptCount val="22"/>
                <c:pt idx="0">
                  <c:v>Frizer-JMO</c:v>
                </c:pt>
                <c:pt idx="1">
                  <c:v>Automehaničar-JMO</c:v>
                </c:pt>
                <c:pt idx="2">
                  <c:v>Elektroinstalater-JMO</c:v>
                </c:pt>
                <c:pt idx="3">
                  <c:v>Kuhar-JMO</c:v>
                </c:pt>
                <c:pt idx="4">
                  <c:v>Instalater grijanja i klimatizacije-JMO</c:v>
                </c:pt>
                <c:pt idx="5">
                  <c:v>Elektromehaničar-JMO</c:v>
                </c:pt>
                <c:pt idx="6">
                  <c:v>Konobar-JMO</c:v>
                </c:pt>
                <c:pt idx="7">
                  <c:v>Plinoinstalater-JMO</c:v>
                </c:pt>
                <c:pt idx="8">
                  <c:v>Instalater kućnih instalacija-JMO</c:v>
                </c:pt>
                <c:pt idx="9">
                  <c:v>Vodoinstalater-JMO</c:v>
                </c:pt>
                <c:pt idx="10">
                  <c:v>Autolimar-JMO</c:v>
                </c:pt>
                <c:pt idx="11">
                  <c:v>Autoelektričar-JMO</c:v>
                </c:pt>
                <c:pt idx="12">
                  <c:v>Tokar-JMO</c:v>
                </c:pt>
                <c:pt idx="13">
                  <c:v>Pediker-JMO</c:v>
                </c:pt>
                <c:pt idx="14">
                  <c:v>Automehatroničar-JMO</c:v>
                </c:pt>
                <c:pt idx="15">
                  <c:v>Strojobravar-JMO</c:v>
                </c:pt>
                <c:pt idx="16">
                  <c:v>Slastičar-JMO</c:v>
                </c:pt>
                <c:pt idx="17">
                  <c:v>Stolar-JMO</c:v>
                </c:pt>
                <c:pt idx="18">
                  <c:v>Elekroničar mehaničar-JMO</c:v>
                </c:pt>
                <c:pt idx="19">
                  <c:v>Mesar - JMO</c:v>
                </c:pt>
                <c:pt idx="20">
                  <c:v>Kozmetičar - JMO</c:v>
                </c:pt>
                <c:pt idx="21">
                  <c:v>Limar-JMO</c:v>
                </c:pt>
              </c:strCache>
            </c:strRef>
          </c:cat>
          <c:val>
            <c:numRef>
              <c:f>'[Copy of REALIZACIJA UPISA ZAGREBAČKA ŽUPANIJA 2007- 2017 - grafikoni.xls]ukupno-zanim brojčano'!$K$2:$K$23</c:f>
              <c:numCache>
                <c:formatCode>General</c:formatCode>
                <c:ptCount val="22"/>
                <c:pt idx="0">
                  <c:v>1393</c:v>
                </c:pt>
                <c:pt idx="1">
                  <c:v>1026</c:v>
                </c:pt>
                <c:pt idx="2">
                  <c:v>515</c:v>
                </c:pt>
                <c:pt idx="3">
                  <c:v>424</c:v>
                </c:pt>
                <c:pt idx="4">
                  <c:v>405</c:v>
                </c:pt>
                <c:pt idx="5">
                  <c:v>359</c:v>
                </c:pt>
                <c:pt idx="6">
                  <c:v>285</c:v>
                </c:pt>
                <c:pt idx="7">
                  <c:v>268</c:v>
                </c:pt>
                <c:pt idx="8">
                  <c:v>231</c:v>
                </c:pt>
                <c:pt idx="9">
                  <c:v>186</c:v>
                </c:pt>
                <c:pt idx="10">
                  <c:v>157</c:v>
                </c:pt>
                <c:pt idx="11">
                  <c:v>153</c:v>
                </c:pt>
                <c:pt idx="12">
                  <c:v>148</c:v>
                </c:pt>
                <c:pt idx="13">
                  <c:v>141</c:v>
                </c:pt>
                <c:pt idx="14">
                  <c:v>122</c:v>
                </c:pt>
                <c:pt idx="15">
                  <c:v>99</c:v>
                </c:pt>
                <c:pt idx="16">
                  <c:v>97</c:v>
                </c:pt>
                <c:pt idx="17">
                  <c:v>74</c:v>
                </c:pt>
                <c:pt idx="18">
                  <c:v>70</c:v>
                </c:pt>
                <c:pt idx="19">
                  <c:v>44</c:v>
                </c:pt>
                <c:pt idx="20">
                  <c:v>20</c:v>
                </c:pt>
                <c:pt idx="2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13-4C23-A00E-697BC63D3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13513984"/>
        <c:axId val="108597760"/>
        <c:axId val="0"/>
      </c:bar3DChart>
      <c:catAx>
        <c:axId val="11351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RS"/>
          </a:p>
        </c:txPr>
        <c:crossAx val="108597760"/>
        <c:crosses val="autoZero"/>
        <c:auto val="1"/>
        <c:lblAlgn val="ctr"/>
        <c:lblOffset val="100"/>
        <c:noMultiLvlLbl val="0"/>
      </c:catAx>
      <c:valAx>
        <c:axId val="10859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RS"/>
          </a:p>
        </c:txPr>
        <c:crossAx val="1135139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382395142090288E-2"/>
          <c:y val="3.0630691711481275E-2"/>
          <c:w val="0.92544207484268548"/>
          <c:h val="0.81157464905927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'RO ZŽ'!$D$25</c:f>
              <c:strCache>
                <c:ptCount val="1"/>
                <c:pt idx="0">
                  <c:v>Zagrebačka županija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rgbClr val="CCFFFF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B30-401D-B0DD-03FA75EB601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B30-401D-B0DD-03FA75EB601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B30-401D-B0DD-03FA75EB601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B30-401D-B0DD-03FA75EB6019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B30-401D-B0DD-03FA75EB6019}"/>
              </c:ext>
            </c:extLst>
          </c:dPt>
          <c:dLbls>
            <c:dLbl>
              <c:idx val="0"/>
              <c:layout>
                <c:manualLayout>
                  <c:x val="-8.892568321940849E-3"/>
                  <c:y val="8.2459336709396897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5.4%</a:t>
                    </a:r>
                  </a:p>
                  <a:p>
                    <a:r>
                      <a:rPr lang="en-US" sz="1200"/>
                      <a:t>(421)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30-401D-B0DD-03FA75EB6019}"/>
                </c:ext>
              </c:extLst>
            </c:dLbl>
            <c:dLbl>
              <c:idx val="1"/>
              <c:layout>
                <c:manualLayout>
                  <c:x val="-6.6181947782885222E-3"/>
                  <c:y val="1.3303550333115151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20.1%</a:t>
                    </a:r>
                  </a:p>
                  <a:p>
                    <a:r>
                      <a:rPr lang="en-US" sz="1200"/>
                      <a:t>(1.555)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30-401D-B0DD-03FA75EB6019}"/>
                </c:ext>
              </c:extLst>
            </c:dLbl>
            <c:dLbl>
              <c:idx val="2"/>
              <c:layout>
                <c:manualLayout>
                  <c:x val="-1.4553003149859677E-2"/>
                  <c:y val="8.9820729041036902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32.0%</a:t>
                    </a:r>
                  </a:p>
                  <a:p>
                    <a:r>
                      <a:rPr lang="en-US" sz="1200"/>
                      <a:t>(2.477)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30-401D-B0DD-03FA75EB6019}"/>
                </c:ext>
              </c:extLst>
            </c:dLbl>
            <c:dLbl>
              <c:idx val="3"/>
              <c:layout>
                <c:manualLayout>
                  <c:x val="-4.3196642576988032E-3"/>
                  <c:y val="-1.7727269322288276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27.6%</a:t>
                    </a:r>
                  </a:p>
                  <a:p>
                    <a:r>
                      <a:rPr lang="en-US" sz="1200" dirty="0"/>
                      <a:t>(2.133)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30-401D-B0DD-03FA75EB6019}"/>
                </c:ext>
              </c:extLst>
            </c:dLbl>
            <c:dLbl>
              <c:idx val="4"/>
              <c:layout>
                <c:manualLayout>
                  <c:x val="-4.4462841609704245E-3"/>
                  <c:y val="3.2176734963353993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7.0%</a:t>
                    </a:r>
                  </a:p>
                  <a:p>
                    <a:r>
                      <a:rPr lang="en-US" sz="1200"/>
                      <a:t>(543)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30-401D-B0DD-03FA75EB6019}"/>
                </c:ext>
              </c:extLst>
            </c:dLbl>
            <c:dLbl>
              <c:idx val="5"/>
              <c:layout>
                <c:manualLayout>
                  <c:x val="-7.4020711748564848E-3"/>
                  <c:y val="1.134962301208495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7.9%</a:t>
                    </a:r>
                  </a:p>
                  <a:p>
                    <a:r>
                      <a:rPr lang="en-US" sz="1200"/>
                      <a:t>(613)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B7-4EBE-B05C-49E71AA1AF1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'RO ZŽ'!$A$26:$A$31</c:f>
              <c:strCache>
                <c:ptCount val="6"/>
                <c:pt idx="0">
                  <c:v>Bez škole i nezavršena
 osnovna škola</c:v>
                </c:pt>
                <c:pt idx="1">
                  <c:v>Završena osnovna škola</c:v>
                </c:pt>
                <c:pt idx="2">
                  <c:v>S.Š. do 3 godine te
 za KV i VKV radnike</c:v>
                </c:pt>
                <c:pt idx="3">
                  <c:v>S.Š. u trajanju od 4 i
 više godina i gimnazija</c:v>
                </c:pt>
                <c:pt idx="4">
                  <c:v>Prvi stupanj fakulteta, stručni studij
 i viša škola</c:v>
                </c:pt>
                <c:pt idx="5">
                  <c:v>Fakultet, akademija, magisterij, doktorat</c:v>
                </c:pt>
              </c:strCache>
            </c:strRef>
          </c:cat>
          <c:val>
            <c:numRef>
              <c:f>'RO ZŽ'!$D$26:$D$31</c:f>
              <c:numCache>
                <c:formatCode>#.###</c:formatCode>
                <c:ptCount val="6"/>
                <c:pt idx="0" formatCode="#.##0">
                  <c:v>5.4378713510720746E-2</c:v>
                </c:pt>
                <c:pt idx="1">
                  <c:v>0.20100000000000001</c:v>
                </c:pt>
                <c:pt idx="2" formatCode="#.##0">
                  <c:v>0.31994316714027382</c:v>
                </c:pt>
                <c:pt idx="3" formatCode="#.##0">
                  <c:v>0.27551020408163263</c:v>
                </c:pt>
                <c:pt idx="4" formatCode="#.##0">
                  <c:v>7.0136915525703947E-2</c:v>
                </c:pt>
                <c:pt idx="5" formatCode="#.##0">
                  <c:v>7.9178506845776292E-2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B30-401D-B0DD-03FA75EB6019}"/>
            </c:ext>
          </c:extLst>
        </c:ser>
        <c:ser>
          <c:idx val="1"/>
          <c:order val="1"/>
          <c:tx>
            <c:strRef>
              <c:f>'RO ZŽ'!$E$25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rgbClr val="0000FF">
                <a:alpha val="69000"/>
              </a:srgbClr>
            </a:solidFill>
            <a:ln>
              <a:solidFill>
                <a:sysClr val="windowText" lastClr="0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9.2462435570237755E-3"/>
                  <c:y val="7.9797006974494065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6.0%</a:t>
                    </a:r>
                  </a:p>
                  <a:p>
                    <a:r>
                      <a:rPr lang="en-US" sz="1200"/>
                      <a:t>(11.273)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B7-4EBE-B05C-49E71AA1AF1A}"/>
                </c:ext>
              </c:extLst>
            </c:dLbl>
            <c:dLbl>
              <c:idx val="1"/>
              <c:layout>
                <c:manualLayout>
                  <c:x val="1.484043898368655E-2"/>
                  <c:y val="1.3307599503814623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20.1%</a:t>
                    </a:r>
                  </a:p>
                  <a:p>
                    <a:r>
                      <a:rPr lang="en-US" sz="1200"/>
                      <a:t>(37.623)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B7-4EBE-B05C-49E71AA1AF1A}"/>
                </c:ext>
              </c:extLst>
            </c:dLbl>
            <c:dLbl>
              <c:idx val="2"/>
              <c:layout>
                <c:manualLayout>
                  <c:x val="1.6057747636913571E-2"/>
                  <c:y val="8.5117617273600173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30.4%</a:t>
                    </a:r>
                  </a:p>
                  <a:p>
                    <a:r>
                      <a:rPr lang="en-US" sz="1200"/>
                      <a:t>(56.903)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B7-4EBE-B05C-49E71AA1AF1A}"/>
                </c:ext>
              </c:extLst>
            </c:dLbl>
            <c:dLbl>
              <c:idx val="3"/>
              <c:layout>
                <c:manualLayout>
                  <c:x val="1.8611970038862492E-2"/>
                  <c:y val="-2.1634516588743751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28.6%</a:t>
                    </a:r>
                  </a:p>
                  <a:p>
                    <a:r>
                      <a:rPr lang="en-US" sz="1200"/>
                      <a:t>(53.547)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B7-4EBE-B05C-49E71AA1AF1A}"/>
                </c:ext>
              </c:extLst>
            </c:dLbl>
            <c:dLbl>
              <c:idx val="4"/>
              <c:layout>
                <c:manualLayout>
                  <c:x val="9.3720901491699156E-3"/>
                  <c:y val="6.2830981743706524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6.5%</a:t>
                    </a:r>
                  </a:p>
                  <a:p>
                    <a:r>
                      <a:rPr lang="en-US" sz="1200"/>
                      <a:t>(12.256)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B7-4EBE-B05C-49E71AA1AF1A}"/>
                </c:ext>
              </c:extLst>
            </c:dLbl>
            <c:dLbl>
              <c:idx val="5"/>
              <c:layout>
                <c:manualLayout>
                  <c:x val="1.1466206979122253E-2"/>
                  <c:y val="5.9409432502651773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8.4%</a:t>
                    </a:r>
                  </a:p>
                  <a:p>
                    <a:r>
                      <a:rPr lang="en-US" sz="1200"/>
                      <a:t>(15.761)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B7-4EBE-B05C-49E71AA1AF1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hr-HR" sz="1200" b="1" i="0" u="none" strike="noStrike" kern="1200" baseline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'RO ZŽ'!$A$26:$A$31</c:f>
              <c:strCache>
                <c:ptCount val="6"/>
                <c:pt idx="0">
                  <c:v>Bez škole i nezavršena
 osnovna škola</c:v>
                </c:pt>
                <c:pt idx="1">
                  <c:v>Završena osnovna škola</c:v>
                </c:pt>
                <c:pt idx="2">
                  <c:v>S.Š. do 3 godine te
 za KV i VKV radnike</c:v>
                </c:pt>
                <c:pt idx="3">
                  <c:v>S.Š. u trajanju od 4 i
 više godina i gimnazija</c:v>
                </c:pt>
                <c:pt idx="4">
                  <c:v>Prvi stupanj fakulteta, stručni studij
 i viša škola</c:v>
                </c:pt>
                <c:pt idx="5">
                  <c:v>Fakultet, akademija, magisterij, doktorat</c:v>
                </c:pt>
              </c:strCache>
            </c:strRef>
          </c:cat>
          <c:val>
            <c:numRef>
              <c:f>'RO ZŽ'!$E$26:$E$31</c:f>
              <c:numCache>
                <c:formatCode>#.###</c:formatCode>
                <c:ptCount val="6"/>
                <c:pt idx="0" formatCode="#.##0">
                  <c:v>6.0166628416496323E-2</c:v>
                </c:pt>
                <c:pt idx="1">
                  <c:v>0.20100000000000001</c:v>
                </c:pt>
                <c:pt idx="2" formatCode="#.##0">
                  <c:v>0.30370457347501906</c:v>
                </c:pt>
                <c:pt idx="3" formatCode="#.##0">
                  <c:v>0.28579281928662542</c:v>
                </c:pt>
                <c:pt idx="4" formatCode="#.##0">
                  <c:v>6.5413128525909595E-2</c:v>
                </c:pt>
                <c:pt idx="5" formatCode="#.##0">
                  <c:v>8.4120130441976276E-2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7B7-4EBE-B05C-49E71AA1AF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9"/>
        <c:overlap val="-15"/>
        <c:axId val="204693504"/>
        <c:axId val="204289088"/>
      </c:barChart>
      <c:catAx>
        <c:axId val="20469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4289088"/>
        <c:crosses val="autoZero"/>
        <c:auto val="1"/>
        <c:lblAlgn val="ctr"/>
        <c:lblOffset val="100"/>
        <c:noMultiLvlLbl val="0"/>
      </c:catAx>
      <c:valAx>
        <c:axId val="20428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469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70107033732546"/>
          <c:y val="7.3237147982814499E-2"/>
          <c:w val="0.18385991847545435"/>
          <c:h val="0.13216389047259502"/>
        </c:manualLayout>
      </c:layout>
      <c:overlay val="0"/>
      <c:txPr>
        <a:bodyPr/>
        <a:lstStyle/>
        <a:p>
          <a:pPr>
            <a:defRPr sz="1050"/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570355474222258E-2"/>
          <c:y val="3.3240049723455727E-2"/>
          <c:w val="0.91266467376854521"/>
          <c:h val="0.89039637565695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dob-no HR i ZŽ'!$I$4</c:f>
              <c:strCache>
                <c:ptCount val="1"/>
                <c:pt idx="0">
                  <c:v>Zagrebačka županija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rgbClr val="CCFFFF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B30-401D-B0DD-03FA75EB601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B30-401D-B0DD-03FA75EB601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B30-401D-B0DD-03FA75EB601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B30-401D-B0DD-03FA75EB6019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B30-401D-B0DD-03FA75EB6019}"/>
              </c:ext>
            </c:extLst>
          </c:dPt>
          <c:dLbls>
            <c:dLbl>
              <c:idx val="0"/>
              <c:layout>
                <c:manualLayout>
                  <c:x val="-4.4462846798535129E-3"/>
                  <c:y val="5.3393975435828325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5.1%</a:t>
                    </a:r>
                  </a:p>
                  <a:p>
                    <a:r>
                      <a:rPr lang="en-US" sz="1200"/>
                      <a:t>(396)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30-401D-B0DD-03FA75EB6019}"/>
                </c:ext>
              </c:extLst>
            </c:dLbl>
            <c:dLbl>
              <c:idx val="1"/>
              <c:layout>
                <c:manualLayout>
                  <c:x val="-4.4463162430809153E-3"/>
                  <c:y val="6.0101856365581399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23.1%</a:t>
                    </a:r>
                  </a:p>
                  <a:p>
                    <a:r>
                      <a:rPr lang="en-US" sz="1200"/>
                      <a:t>(1.790)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30-401D-B0DD-03FA75EB6019}"/>
                </c:ext>
              </c:extLst>
            </c:dLbl>
            <c:dLbl>
              <c:idx val="2"/>
              <c:layout>
                <c:manualLayout>
                  <c:x val="-1.2013753429777042E-2"/>
                  <c:y val="-8.0093065278759642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17.2%</a:t>
                    </a:r>
                  </a:p>
                  <a:p>
                    <a:r>
                      <a:rPr lang="en-US" sz="1200" dirty="0"/>
                      <a:t>(1.333)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30-401D-B0DD-03FA75EB6019}"/>
                </c:ext>
              </c:extLst>
            </c:dLbl>
            <c:dLbl>
              <c:idx val="3"/>
              <c:layout>
                <c:manualLayout>
                  <c:x val="-7.410474466422607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17.8%</a:t>
                    </a:r>
                  </a:p>
                  <a:p>
                    <a:r>
                      <a:rPr lang="en-US" sz="1200"/>
                      <a:t>(1.373)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30-401D-B0DD-03FA75EB6019}"/>
                </c:ext>
              </c:extLst>
            </c:dLbl>
            <c:dLbl>
              <c:idx val="4"/>
              <c:layout>
                <c:manualLayout>
                  <c:x val="-1.4820948932844997E-3"/>
                  <c:y val="1.33484938589570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36.8%</a:t>
                    </a:r>
                  </a:p>
                  <a:p>
                    <a:r>
                      <a:rPr lang="en-US" sz="1200"/>
                      <a:t>(2.850)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30-401D-B0DD-03FA75EB601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dob-no HR i ZŽ'!$F$5:$F$9</c:f>
              <c:strCache>
                <c:ptCount val="5"/>
                <c:pt idx="0">
                  <c:v>15-19 god.</c:v>
                </c:pt>
                <c:pt idx="1">
                  <c:v>20-29 god.</c:v>
                </c:pt>
                <c:pt idx="2">
                  <c:v>30-39 god.</c:v>
                </c:pt>
                <c:pt idx="3">
                  <c:v>40-49 god.</c:v>
                </c:pt>
                <c:pt idx="4">
                  <c:v>50 god. i više </c:v>
                </c:pt>
              </c:strCache>
            </c:strRef>
          </c:cat>
          <c:val>
            <c:numRef>
              <c:f>' dob-no HR i ZŽ'!$I$5:$I$9</c:f>
              <c:numCache>
                <c:formatCode>#.##0</c:formatCode>
                <c:ptCount val="5"/>
                <c:pt idx="0">
                  <c:v>5.1149573753552051E-2</c:v>
                </c:pt>
                <c:pt idx="1">
                  <c:v>0.23120640661327821</c:v>
                </c:pt>
                <c:pt idx="2">
                  <c:v>0.17217773185223456</c:v>
                </c:pt>
                <c:pt idx="3">
                  <c:v>0.17734435546370447</c:v>
                </c:pt>
                <c:pt idx="4">
                  <c:v>0.36812193231723067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B30-401D-B0DD-03FA75EB6019}"/>
            </c:ext>
          </c:extLst>
        </c:ser>
        <c:ser>
          <c:idx val="1"/>
          <c:order val="1"/>
          <c:tx>
            <c:strRef>
              <c:f>' dob-no HR i ZŽ'!$J$4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rgbClr val="0000FF">
                <a:alpha val="69000"/>
              </a:srgbClr>
            </a:solidFill>
            <a:ln>
              <a:solidFill>
                <a:sysClr val="windowText" lastClr="0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4.477658541980062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4.3%</a:t>
                    </a:r>
                  </a:p>
                  <a:p>
                    <a:r>
                      <a:rPr lang="en-US" sz="1200"/>
                      <a:t>(8.114)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C8-420D-AE50-25755DE88AB7}"/>
                </c:ext>
              </c:extLst>
            </c:dLbl>
            <c:dLbl>
              <c:idx val="1"/>
              <c:layout>
                <c:manualLayout>
                  <c:x val="1.3452758217640923E-2"/>
                  <c:y val="1.418682131579992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23.5%</a:t>
                    </a:r>
                  </a:p>
                  <a:p>
                    <a:r>
                      <a:rPr lang="en-US" sz="1200"/>
                      <a:t>(44.112)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C8-420D-AE50-25755DE88AB7}"/>
                </c:ext>
              </c:extLst>
            </c:dLbl>
            <c:dLbl>
              <c:idx val="2"/>
              <c:layout>
                <c:manualLayout>
                  <c:x val="1.0728600002669347E-2"/>
                  <c:y val="2.6696987717914162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19.4%</a:t>
                    </a:r>
                  </a:p>
                  <a:p>
                    <a:r>
                      <a:rPr lang="en-US" sz="1200"/>
                      <a:t>(36.373)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C8-420D-AE50-25755DE88AB7}"/>
                </c:ext>
              </c:extLst>
            </c:dLbl>
            <c:dLbl>
              <c:idx val="3"/>
              <c:layout>
                <c:manualLayout>
                  <c:x val="8.8925133139225593E-3"/>
                  <c:y val="8.0088861028725332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19.7%</a:t>
                    </a:r>
                  </a:p>
                  <a:p>
                    <a:r>
                      <a:rPr lang="en-US" sz="1200" dirty="0"/>
                      <a:t>(36.840)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C8-420D-AE50-25755DE88AB7}"/>
                </c:ext>
              </c:extLst>
            </c:dLbl>
            <c:dLbl>
              <c:idx val="4"/>
              <c:layout>
                <c:manualLayout>
                  <c:x val="9.0377446390175909E-3"/>
                  <c:y val="5.6746864838196284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33.1%</a:t>
                    </a:r>
                  </a:p>
                  <a:p>
                    <a:r>
                      <a:rPr lang="en-US" sz="1200"/>
                      <a:t>(61.924)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C8-420D-AE50-25755DE88AB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hr-HR" sz="1200" b="1" i="0" u="none" strike="noStrike" kern="1200" baseline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dob-no HR i ZŽ'!$F$5:$F$9</c:f>
              <c:strCache>
                <c:ptCount val="5"/>
                <c:pt idx="0">
                  <c:v>15-19 god.</c:v>
                </c:pt>
                <c:pt idx="1">
                  <c:v>20-29 god.</c:v>
                </c:pt>
                <c:pt idx="2">
                  <c:v>30-39 god.</c:v>
                </c:pt>
                <c:pt idx="3">
                  <c:v>40-49 god.</c:v>
                </c:pt>
                <c:pt idx="4">
                  <c:v>50 god. i više </c:v>
                </c:pt>
              </c:strCache>
            </c:strRef>
          </c:cat>
          <c:val>
            <c:numRef>
              <c:f>' dob-no HR i ZŽ'!$J$5:$J$9</c:f>
              <c:numCache>
                <c:formatCode>#.##0</c:formatCode>
                <c:ptCount val="5"/>
                <c:pt idx="0">
                  <c:v>4.3306309143213977E-2</c:v>
                </c:pt>
                <c:pt idx="1">
                  <c:v>0.23543602525578688</c:v>
                </c:pt>
                <c:pt idx="2">
                  <c:v>0.19413117851443454</c:v>
                </c:pt>
                <c:pt idx="3">
                  <c:v>0.19662366635888623</c:v>
                </c:pt>
                <c:pt idx="4">
                  <c:v>0.33050282072767834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6C8-420D-AE50-25755DE88A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11"/>
        <c:axId val="204435456"/>
        <c:axId val="204288512"/>
      </c:barChart>
      <c:catAx>
        <c:axId val="20443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4288512"/>
        <c:crosses val="autoZero"/>
        <c:auto val="1"/>
        <c:lblAlgn val="ctr"/>
        <c:lblOffset val="100"/>
        <c:noMultiLvlLbl val="0"/>
      </c:catAx>
      <c:valAx>
        <c:axId val="20428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443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1553086071668954E-2"/>
          <c:y val="6.2740275152776956E-2"/>
          <c:w val="0.18423828258111377"/>
          <c:h val="0.15603904579301439"/>
        </c:manualLayout>
      </c:layout>
      <c:overlay val="0"/>
      <c:txPr>
        <a:bodyPr/>
        <a:lstStyle/>
        <a:p>
          <a:pPr>
            <a:defRPr sz="1050"/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1497981224089"/>
          <c:y val="4.4354039999134162E-2"/>
          <c:w val="0.84824860801870239"/>
          <c:h val="0.26438664767819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'P.3.'!$D$4</c:f>
              <c:strCache>
                <c:ptCount val="1"/>
                <c:pt idx="0">
                  <c:v>Jako korisno</c:v>
                </c:pt>
              </c:strCache>
            </c:strRef>
          </c:tx>
          <c:invertIfNegative val="0"/>
          <c:cat>
            <c:strRef>
              <c:f>'P.3.'!$B$5:$C$13</c:f>
              <c:strCache>
                <c:ptCount val="9"/>
                <c:pt idx="0">
                  <c:v>Arbitraža i pomoć u mirnom rješavanju sporova u poslovanju</c:v>
                </c:pt>
                <c:pt idx="1">
                  <c:v>Zagovaranje izmjena zakonodavnih akata koje otežavaju poslovanje obrtnika </c:v>
                </c:pt>
                <c:pt idx="2">
                  <c:v>Informiranje o promjenama zakonodavnog okvira</c:v>
                </c:pt>
                <c:pt idx="3">
                  <c:v>Mogućnosti sudjelovanja na natječajima za dobivanje oznake kvalitete</c:v>
                </c:pt>
                <c:pt idx="4">
                  <c:v>Mogućnost stupanja u kontakt s drugim članovima obrtničke komore radi povezivanja i razmjene informacija</c:v>
                </c:pt>
                <c:pt idx="5">
                  <c:v>Organiziranje poslovnih delegacija i sajmova</c:v>
                </c:pt>
                <c:pt idx="6">
                  <c:v>Pomoć u brendiranju i promociji proizvoda i/ili usluga</c:v>
                </c:pt>
                <c:pt idx="7">
                  <c:v>Informiranje o mogućnostima korištenja vanjskih izvora financiranja (EU fondovi, subvencionirane kreditne linije)</c:v>
                </c:pt>
                <c:pt idx="8">
                  <c:v>Specijalizirani treninzi za razvoj poslovnih vještina </c:v>
                </c:pt>
              </c:strCache>
            </c:strRef>
          </c:cat>
          <c:val>
            <c:numRef>
              <c:f>'P.3.'!$D$5:$D$13</c:f>
              <c:numCache>
                <c:formatCode>General</c:formatCode>
                <c:ptCount val="9"/>
                <c:pt idx="0">
                  <c:v>8</c:v>
                </c:pt>
                <c:pt idx="1">
                  <c:v>42</c:v>
                </c:pt>
                <c:pt idx="2">
                  <c:v>41</c:v>
                </c:pt>
                <c:pt idx="3">
                  <c:v>33</c:v>
                </c:pt>
                <c:pt idx="4">
                  <c:v>32</c:v>
                </c:pt>
                <c:pt idx="5">
                  <c:v>17</c:v>
                </c:pt>
                <c:pt idx="6">
                  <c:v>30</c:v>
                </c:pt>
                <c:pt idx="7">
                  <c:v>55</c:v>
                </c:pt>
                <c:pt idx="8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87-448F-8FA8-2F1686E09656}"/>
            </c:ext>
          </c:extLst>
        </c:ser>
        <c:ser>
          <c:idx val="1"/>
          <c:order val="1"/>
          <c:tx>
            <c:strRef>
              <c:f>'P.3.'!$E$4</c:f>
              <c:strCache>
                <c:ptCount val="1"/>
                <c:pt idx="0">
                  <c:v>Korisno</c:v>
                </c:pt>
              </c:strCache>
            </c:strRef>
          </c:tx>
          <c:invertIfNegative val="0"/>
          <c:cat>
            <c:strRef>
              <c:f>'P.3.'!$B$5:$C$13</c:f>
              <c:strCache>
                <c:ptCount val="9"/>
                <c:pt idx="0">
                  <c:v>Arbitraža i pomoć u mirnom rješavanju sporova u poslovanju</c:v>
                </c:pt>
                <c:pt idx="1">
                  <c:v>Zagovaranje izmjena zakonodavnih akata koje otežavaju poslovanje obrtnika </c:v>
                </c:pt>
                <c:pt idx="2">
                  <c:v>Informiranje o promjenama zakonodavnog okvira</c:v>
                </c:pt>
                <c:pt idx="3">
                  <c:v>Mogućnosti sudjelovanja na natječajima za dobivanje oznake kvalitete</c:v>
                </c:pt>
                <c:pt idx="4">
                  <c:v>Mogućnost stupanja u kontakt s drugim članovima obrtničke komore radi povezivanja i razmjene informacija</c:v>
                </c:pt>
                <c:pt idx="5">
                  <c:v>Organiziranje poslovnih delegacija i sajmova</c:v>
                </c:pt>
                <c:pt idx="6">
                  <c:v>Pomoć u brendiranju i promociji proizvoda i/ili usluga</c:v>
                </c:pt>
                <c:pt idx="7">
                  <c:v>Informiranje o mogućnostima korištenja vanjskih izvora financiranja (EU fondovi, subvencionirane kreditne linije)</c:v>
                </c:pt>
                <c:pt idx="8">
                  <c:v>Specijalizirani treninzi za razvoj poslovnih vještina </c:v>
                </c:pt>
              </c:strCache>
            </c:strRef>
          </c:cat>
          <c:val>
            <c:numRef>
              <c:f>'P.3.'!$E$5:$E$13</c:f>
              <c:numCache>
                <c:formatCode>General</c:formatCode>
                <c:ptCount val="9"/>
                <c:pt idx="0">
                  <c:v>35</c:v>
                </c:pt>
                <c:pt idx="1">
                  <c:v>35</c:v>
                </c:pt>
                <c:pt idx="2">
                  <c:v>39</c:v>
                </c:pt>
                <c:pt idx="3">
                  <c:v>32</c:v>
                </c:pt>
                <c:pt idx="4">
                  <c:v>42</c:v>
                </c:pt>
                <c:pt idx="5">
                  <c:v>44</c:v>
                </c:pt>
                <c:pt idx="6">
                  <c:v>42</c:v>
                </c:pt>
                <c:pt idx="7">
                  <c:v>25</c:v>
                </c:pt>
                <c:pt idx="8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87-448F-8FA8-2F1686E09656}"/>
            </c:ext>
          </c:extLst>
        </c:ser>
        <c:ser>
          <c:idx val="2"/>
          <c:order val="2"/>
          <c:tx>
            <c:strRef>
              <c:f>'P.3.'!$F$4</c:f>
              <c:strCache>
                <c:ptCount val="1"/>
                <c:pt idx="0">
                  <c:v>Manje korisno</c:v>
                </c:pt>
              </c:strCache>
            </c:strRef>
          </c:tx>
          <c:invertIfNegative val="0"/>
          <c:cat>
            <c:strRef>
              <c:f>'P.3.'!$B$5:$C$13</c:f>
              <c:strCache>
                <c:ptCount val="9"/>
                <c:pt idx="0">
                  <c:v>Arbitraža i pomoć u mirnom rješavanju sporova u poslovanju</c:v>
                </c:pt>
                <c:pt idx="1">
                  <c:v>Zagovaranje izmjena zakonodavnih akata koje otežavaju poslovanje obrtnika </c:v>
                </c:pt>
                <c:pt idx="2">
                  <c:v>Informiranje o promjenama zakonodavnog okvira</c:v>
                </c:pt>
                <c:pt idx="3">
                  <c:v>Mogućnosti sudjelovanja na natječajima za dobivanje oznake kvalitete</c:v>
                </c:pt>
                <c:pt idx="4">
                  <c:v>Mogućnost stupanja u kontakt s drugim članovima obrtničke komore radi povezivanja i razmjene informacija</c:v>
                </c:pt>
                <c:pt idx="5">
                  <c:v>Organiziranje poslovnih delegacija i sajmova</c:v>
                </c:pt>
                <c:pt idx="6">
                  <c:v>Pomoć u brendiranju i promociji proizvoda i/ili usluga</c:v>
                </c:pt>
                <c:pt idx="7">
                  <c:v>Informiranje o mogućnostima korištenja vanjskih izvora financiranja (EU fondovi, subvencionirane kreditne linije)</c:v>
                </c:pt>
                <c:pt idx="8">
                  <c:v>Specijalizirani treninzi za razvoj poslovnih vještina </c:v>
                </c:pt>
              </c:strCache>
            </c:strRef>
          </c:cat>
          <c:val>
            <c:numRef>
              <c:f>'P.3.'!$F$5:$F$13</c:f>
              <c:numCache>
                <c:formatCode>General</c:formatCode>
                <c:ptCount val="9"/>
                <c:pt idx="0">
                  <c:v>20</c:v>
                </c:pt>
                <c:pt idx="1">
                  <c:v>6</c:v>
                </c:pt>
                <c:pt idx="2">
                  <c:v>7</c:v>
                </c:pt>
                <c:pt idx="3">
                  <c:v>14</c:v>
                </c:pt>
                <c:pt idx="4">
                  <c:v>22</c:v>
                </c:pt>
                <c:pt idx="5">
                  <c:v>21</c:v>
                </c:pt>
                <c:pt idx="6">
                  <c:v>9</c:v>
                </c:pt>
                <c:pt idx="7">
                  <c:v>4</c:v>
                </c:pt>
                <c:pt idx="8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87-448F-8FA8-2F1686E09656}"/>
            </c:ext>
          </c:extLst>
        </c:ser>
        <c:ser>
          <c:idx val="3"/>
          <c:order val="3"/>
          <c:tx>
            <c:strRef>
              <c:f>'P.3.'!$G$4</c:f>
              <c:strCache>
                <c:ptCount val="1"/>
                <c:pt idx="0">
                  <c:v>Bez koristi</c:v>
                </c:pt>
              </c:strCache>
            </c:strRef>
          </c:tx>
          <c:invertIfNegative val="0"/>
          <c:cat>
            <c:strRef>
              <c:f>'P.3.'!$B$5:$C$13</c:f>
              <c:strCache>
                <c:ptCount val="9"/>
                <c:pt idx="0">
                  <c:v>Arbitraža i pomoć u mirnom rješavanju sporova u poslovanju</c:v>
                </c:pt>
                <c:pt idx="1">
                  <c:v>Zagovaranje izmjena zakonodavnih akata koje otežavaju poslovanje obrtnika </c:v>
                </c:pt>
                <c:pt idx="2">
                  <c:v>Informiranje o promjenama zakonodavnog okvira</c:v>
                </c:pt>
                <c:pt idx="3">
                  <c:v>Mogućnosti sudjelovanja na natječajima za dobivanje oznake kvalitete</c:v>
                </c:pt>
                <c:pt idx="4">
                  <c:v>Mogućnost stupanja u kontakt s drugim članovima obrtničke komore radi povezivanja i razmjene informacija</c:v>
                </c:pt>
                <c:pt idx="5">
                  <c:v>Organiziranje poslovnih delegacija i sajmova</c:v>
                </c:pt>
                <c:pt idx="6">
                  <c:v>Pomoć u brendiranju i promociji proizvoda i/ili usluga</c:v>
                </c:pt>
                <c:pt idx="7">
                  <c:v>Informiranje o mogućnostima korištenja vanjskih izvora financiranja (EU fondovi, subvencionirane kreditne linije)</c:v>
                </c:pt>
                <c:pt idx="8">
                  <c:v>Specijalizirani treninzi za razvoj poslovnih vještina </c:v>
                </c:pt>
              </c:strCache>
            </c:strRef>
          </c:cat>
          <c:val>
            <c:numRef>
              <c:f>'P.3.'!$G$5:$G$13</c:f>
              <c:numCache>
                <c:formatCode>General</c:formatCode>
                <c:ptCount val="9"/>
                <c:pt idx="0">
                  <c:v>25</c:v>
                </c:pt>
                <c:pt idx="1">
                  <c:v>6</c:v>
                </c:pt>
                <c:pt idx="2">
                  <c:v>2</c:v>
                </c:pt>
                <c:pt idx="3">
                  <c:v>10</c:v>
                </c:pt>
                <c:pt idx="4">
                  <c:v>4</c:v>
                </c:pt>
                <c:pt idx="5">
                  <c:v>7</c:v>
                </c:pt>
                <c:pt idx="6">
                  <c:v>8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087-448F-8FA8-2F1686E09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074432"/>
        <c:axId val="108600640"/>
      </c:barChart>
      <c:catAx>
        <c:axId val="69074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8600640"/>
        <c:crosses val="autoZero"/>
        <c:auto val="1"/>
        <c:lblAlgn val="ctr"/>
        <c:lblOffset val="100"/>
        <c:noMultiLvlLbl val="0"/>
      </c:catAx>
      <c:valAx>
        <c:axId val="108600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90744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06224649373977E-2"/>
          <c:y val="4.9952577685662261E-2"/>
          <c:w val="0.94863109495639575"/>
          <c:h val="0.7342846313984476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'P.8.'!$C$4:$C$9</c:f>
              <c:strCache>
                <c:ptCount val="6"/>
                <c:pt idx="0">
                  <c:v>Više od četiri puta godišnje</c:v>
                </c:pt>
                <c:pt idx="1">
                  <c:v>2-4 puta godišnje</c:v>
                </c:pt>
                <c:pt idx="2">
                  <c:v>
Jednom godišnje</c:v>
                </c:pt>
                <c:pt idx="3">
                  <c:v> Jednom u dvije godine ili rjeđe</c:v>
                </c:pt>
                <c:pt idx="4">
                  <c:v>
Ne sudjelujem u programima stručnog usavršavanja i osposobljavanja</c:v>
                </c:pt>
                <c:pt idx="5">
                  <c:v>
Ne mogu procijeniti</c:v>
                </c:pt>
              </c:strCache>
            </c:strRef>
          </c:cat>
          <c:val>
            <c:numRef>
              <c:f>'P.8.'!$D$4:$D$9</c:f>
              <c:numCache>
                <c:formatCode>General</c:formatCode>
                <c:ptCount val="6"/>
                <c:pt idx="0">
                  <c:v>6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34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3D-40F9-97DF-49C403745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031872"/>
        <c:axId val="113632960"/>
      </c:barChart>
      <c:catAx>
        <c:axId val="11803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632960"/>
        <c:crosses val="autoZero"/>
        <c:auto val="1"/>
        <c:lblAlgn val="ctr"/>
        <c:lblOffset val="100"/>
        <c:noMultiLvlLbl val="0"/>
      </c:catAx>
      <c:valAx>
        <c:axId val="11363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031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15809788482323"/>
          <c:y val="2.6434570678665167E-2"/>
          <c:w val="0.7986346192020114"/>
          <c:h val="0.3776055493063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'P.9.'!$B$5</c:f>
              <c:strCache>
                <c:ptCount val="1"/>
                <c:pt idx="0">
                  <c:v>U potpunosti se slažem</c:v>
                </c:pt>
              </c:strCache>
            </c:strRef>
          </c:tx>
          <c:invertIfNegative val="0"/>
          <c:cat>
            <c:strRef>
              <c:f>'P.9.'!$A$6:$A$11</c:f>
              <c:strCache>
                <c:ptCount val="6"/>
                <c:pt idx="0">
                  <c:v>Postojeći programi stručnog usavršavanja i osposobljavanja nisu dovoljno praktični </c:v>
                </c:pt>
                <c:pt idx="1">
                  <c:v>Postojeći programi stručnog usavršavanja i osposobljavanja ne pokrivaju u dovoljnoj mjeri važne teme za obrtnike</c:v>
                </c:pt>
                <c:pt idx="2">
                  <c:v>Postojeći programi stručnog usavršavanja i osposobljavanja su preskupi </c:v>
                </c:pt>
                <c:pt idx="3">
                  <c:v>Postojeći programi stručnog usavršavanja i osposobljavanja su vremenski neprikladni </c:v>
                </c:pt>
                <c:pt idx="4">
                  <c:v>Postojeći programi stručnog usavršavanja i osposobljavanja održavaju se prerijetko </c:v>
                </c:pt>
                <c:pt idx="5">
                  <c:v>Ne mogu odgovoriti, jer nisam upoznat(a) s programima stručnog usavršavanja i osposobljavanja</c:v>
                </c:pt>
              </c:strCache>
            </c:strRef>
          </c:cat>
          <c:val>
            <c:numRef>
              <c:f>'P.9.'!$B$6:$B$11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10</c:v>
                </c:pt>
                <c:pt idx="4">
                  <c:v>9</c:v>
                </c:pt>
                <c:pt idx="5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D9-43CC-9174-0D2429A61994}"/>
            </c:ext>
          </c:extLst>
        </c:ser>
        <c:ser>
          <c:idx val="1"/>
          <c:order val="1"/>
          <c:tx>
            <c:strRef>
              <c:f>'P.9.'!$C$5</c:f>
              <c:strCache>
                <c:ptCount val="1"/>
                <c:pt idx="0">
                  <c:v>Slažem se           </c:v>
                </c:pt>
              </c:strCache>
            </c:strRef>
          </c:tx>
          <c:invertIfNegative val="0"/>
          <c:cat>
            <c:strRef>
              <c:f>'P.9.'!$A$6:$A$11</c:f>
              <c:strCache>
                <c:ptCount val="6"/>
                <c:pt idx="0">
                  <c:v>Postojeći programi stručnog usavršavanja i osposobljavanja nisu dovoljno praktični </c:v>
                </c:pt>
                <c:pt idx="1">
                  <c:v>Postojeći programi stručnog usavršavanja i osposobljavanja ne pokrivaju u dovoljnoj mjeri važne teme za obrtnike</c:v>
                </c:pt>
                <c:pt idx="2">
                  <c:v>Postojeći programi stručnog usavršavanja i osposobljavanja su preskupi </c:v>
                </c:pt>
                <c:pt idx="3">
                  <c:v>Postojeći programi stručnog usavršavanja i osposobljavanja su vremenski neprikladni </c:v>
                </c:pt>
                <c:pt idx="4">
                  <c:v>Postojeći programi stručnog usavršavanja i osposobljavanja održavaju se prerijetko </c:v>
                </c:pt>
                <c:pt idx="5">
                  <c:v>Ne mogu odgovoriti, jer nisam upoznat(a) s programima stručnog usavršavanja i osposobljavanja</c:v>
                </c:pt>
              </c:strCache>
            </c:strRef>
          </c:cat>
          <c:val>
            <c:numRef>
              <c:f>'P.9.'!$C$6:$C$11</c:f>
              <c:numCache>
                <c:formatCode>General</c:formatCode>
                <c:ptCount val="6"/>
                <c:pt idx="0">
                  <c:v>28</c:v>
                </c:pt>
                <c:pt idx="1">
                  <c:v>33</c:v>
                </c:pt>
                <c:pt idx="2">
                  <c:v>27</c:v>
                </c:pt>
                <c:pt idx="3">
                  <c:v>29</c:v>
                </c:pt>
                <c:pt idx="4">
                  <c:v>18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D9-43CC-9174-0D2429A61994}"/>
            </c:ext>
          </c:extLst>
        </c:ser>
        <c:ser>
          <c:idx val="2"/>
          <c:order val="2"/>
          <c:tx>
            <c:strRef>
              <c:f>'P.9.'!$D$5</c:f>
              <c:strCache>
                <c:ptCount val="1"/>
                <c:pt idx="0">
                  <c:v>Nemam čvrsti stav</c:v>
                </c:pt>
              </c:strCache>
            </c:strRef>
          </c:tx>
          <c:invertIfNegative val="0"/>
          <c:cat>
            <c:strRef>
              <c:f>'P.9.'!$A$6:$A$11</c:f>
              <c:strCache>
                <c:ptCount val="6"/>
                <c:pt idx="0">
                  <c:v>Postojeći programi stručnog usavršavanja i osposobljavanja nisu dovoljno praktični </c:v>
                </c:pt>
                <c:pt idx="1">
                  <c:v>Postojeći programi stručnog usavršavanja i osposobljavanja ne pokrivaju u dovoljnoj mjeri važne teme za obrtnike</c:v>
                </c:pt>
                <c:pt idx="2">
                  <c:v>Postojeći programi stručnog usavršavanja i osposobljavanja su preskupi </c:v>
                </c:pt>
                <c:pt idx="3">
                  <c:v>Postojeći programi stručnog usavršavanja i osposobljavanja su vremenski neprikladni </c:v>
                </c:pt>
                <c:pt idx="4">
                  <c:v>Postojeći programi stručnog usavršavanja i osposobljavanja održavaju se prerijetko </c:v>
                </c:pt>
                <c:pt idx="5">
                  <c:v>Ne mogu odgovoriti, jer nisam upoznat(a) s programima stručnog usavršavanja i osposobljavanja</c:v>
                </c:pt>
              </c:strCache>
            </c:strRef>
          </c:cat>
          <c:val>
            <c:numRef>
              <c:f>'P.9.'!$D$6:$D$11</c:f>
              <c:numCache>
                <c:formatCode>General</c:formatCode>
                <c:ptCount val="6"/>
                <c:pt idx="0">
                  <c:v>21</c:v>
                </c:pt>
                <c:pt idx="1">
                  <c:v>20</c:v>
                </c:pt>
                <c:pt idx="2">
                  <c:v>26</c:v>
                </c:pt>
                <c:pt idx="3">
                  <c:v>30</c:v>
                </c:pt>
                <c:pt idx="4">
                  <c:v>38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D9-43CC-9174-0D2429A61994}"/>
            </c:ext>
          </c:extLst>
        </c:ser>
        <c:ser>
          <c:idx val="3"/>
          <c:order val="3"/>
          <c:tx>
            <c:strRef>
              <c:f>'P.9.'!$E$5</c:f>
              <c:strCache>
                <c:ptCount val="1"/>
                <c:pt idx="0">
                  <c:v>Ne slažem se </c:v>
                </c:pt>
              </c:strCache>
            </c:strRef>
          </c:tx>
          <c:invertIfNegative val="0"/>
          <c:cat>
            <c:strRef>
              <c:f>'P.9.'!$A$6:$A$11</c:f>
              <c:strCache>
                <c:ptCount val="6"/>
                <c:pt idx="0">
                  <c:v>Postojeći programi stručnog usavršavanja i osposobljavanja nisu dovoljno praktični </c:v>
                </c:pt>
                <c:pt idx="1">
                  <c:v>Postojeći programi stručnog usavršavanja i osposobljavanja ne pokrivaju u dovoljnoj mjeri važne teme za obrtnike</c:v>
                </c:pt>
                <c:pt idx="2">
                  <c:v>Postojeći programi stručnog usavršavanja i osposobljavanja su preskupi </c:v>
                </c:pt>
                <c:pt idx="3">
                  <c:v>Postojeći programi stručnog usavršavanja i osposobljavanja su vremenski neprikladni </c:v>
                </c:pt>
                <c:pt idx="4">
                  <c:v>Postojeći programi stručnog usavršavanja i osposobljavanja održavaju se prerijetko </c:v>
                </c:pt>
                <c:pt idx="5">
                  <c:v>Ne mogu odgovoriti, jer nisam upoznat(a) s programima stručnog usavršavanja i osposobljavanja</c:v>
                </c:pt>
              </c:strCache>
            </c:strRef>
          </c:cat>
          <c:val>
            <c:numRef>
              <c:f>'P.9.'!$E$6:$E$11</c:f>
              <c:numCache>
                <c:formatCode>General</c:formatCode>
                <c:ptCount val="6"/>
                <c:pt idx="0">
                  <c:v>9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6D9-43CC-9174-0D2429A61994}"/>
            </c:ext>
          </c:extLst>
        </c:ser>
        <c:ser>
          <c:idx val="4"/>
          <c:order val="4"/>
          <c:tx>
            <c:strRef>
              <c:f>'P.9.'!$F$5</c:f>
              <c:strCache>
                <c:ptCount val="1"/>
                <c:pt idx="0">
                  <c:v>Nikako se ne slažem        </c:v>
                </c:pt>
              </c:strCache>
            </c:strRef>
          </c:tx>
          <c:invertIfNegative val="0"/>
          <c:cat>
            <c:strRef>
              <c:f>'P.9.'!$A$6:$A$11</c:f>
              <c:strCache>
                <c:ptCount val="6"/>
                <c:pt idx="0">
                  <c:v>Postojeći programi stručnog usavršavanja i osposobljavanja nisu dovoljno praktični </c:v>
                </c:pt>
                <c:pt idx="1">
                  <c:v>Postojeći programi stručnog usavršavanja i osposobljavanja ne pokrivaju u dovoljnoj mjeri važne teme za obrtnike</c:v>
                </c:pt>
                <c:pt idx="2">
                  <c:v>Postojeći programi stručnog usavršavanja i osposobljavanja su preskupi </c:v>
                </c:pt>
                <c:pt idx="3">
                  <c:v>Postojeći programi stručnog usavršavanja i osposobljavanja su vremenski neprikladni </c:v>
                </c:pt>
                <c:pt idx="4">
                  <c:v>Postojeći programi stručnog usavršavanja i osposobljavanja održavaju se prerijetko </c:v>
                </c:pt>
                <c:pt idx="5">
                  <c:v>Ne mogu odgovoriti, jer nisam upoznat(a) s programima stručnog usavršavanja i osposobljavanja</c:v>
                </c:pt>
              </c:strCache>
            </c:strRef>
          </c:cat>
          <c:val>
            <c:numRef>
              <c:f>'P.9.'!$F$6:$F$11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6D9-43CC-9174-0D2429A61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924864"/>
        <c:axId val="113635840"/>
      </c:barChart>
      <c:catAx>
        <c:axId val="10192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3635840"/>
        <c:crosses val="autoZero"/>
        <c:auto val="1"/>
        <c:lblAlgn val="ctr"/>
        <c:lblOffset val="100"/>
        <c:noMultiLvlLbl val="0"/>
      </c:catAx>
      <c:valAx>
        <c:axId val="1136358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19248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FD2DD-FC92-4F0B-97DF-8310ABD3D7E5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DCBFBCD1-29E7-4BC8-8280-E644E1D1BB28}">
      <dgm:prSet phldrT="[Text]"/>
      <dgm:spPr/>
      <dgm:t>
        <a:bodyPr/>
        <a:lstStyle/>
        <a:p>
          <a:r>
            <a:rPr lang="hr-HR" b="0" i="0" u="none" dirty="0"/>
            <a:t>Visoki troškovi rada</a:t>
          </a:r>
          <a:endParaRPr lang="hr-HR" dirty="0"/>
        </a:p>
      </dgm:t>
    </dgm:pt>
    <dgm:pt modelId="{8725E281-83A0-4C5C-A29A-F778C2C76374}" type="parTrans" cxnId="{5E2E68C9-9131-4DBF-9C08-951731627C63}">
      <dgm:prSet/>
      <dgm:spPr/>
      <dgm:t>
        <a:bodyPr/>
        <a:lstStyle/>
        <a:p>
          <a:endParaRPr lang="hr-HR"/>
        </a:p>
      </dgm:t>
    </dgm:pt>
    <dgm:pt modelId="{E0D2A737-E2A5-4E7A-A2E6-2CF36FF07654}" type="sibTrans" cxnId="{5E2E68C9-9131-4DBF-9C08-951731627C63}">
      <dgm:prSet/>
      <dgm:spPr/>
      <dgm:t>
        <a:bodyPr/>
        <a:lstStyle/>
        <a:p>
          <a:endParaRPr lang="hr-HR"/>
        </a:p>
      </dgm:t>
    </dgm:pt>
    <dgm:pt modelId="{E6C543E8-0543-4C64-BF77-FCBCDDE867F0}">
      <dgm:prSet phldrT="[Text]"/>
      <dgm:spPr/>
      <dgm:t>
        <a:bodyPr/>
        <a:lstStyle/>
        <a:p>
          <a:r>
            <a:rPr lang="pl-PL" b="0" i="0" u="none" dirty="0"/>
            <a:t>Teškoće u pronalasku odgovarajuće radne snage</a:t>
          </a:r>
          <a:endParaRPr lang="hr-HR" dirty="0"/>
        </a:p>
      </dgm:t>
    </dgm:pt>
    <dgm:pt modelId="{C720684A-D152-446D-84BF-C07B6C2F08F6}" type="parTrans" cxnId="{F4C0D614-3FB3-492B-AE83-D23835ACCF39}">
      <dgm:prSet/>
      <dgm:spPr/>
      <dgm:t>
        <a:bodyPr/>
        <a:lstStyle/>
        <a:p>
          <a:endParaRPr lang="hr-HR"/>
        </a:p>
      </dgm:t>
    </dgm:pt>
    <dgm:pt modelId="{A6876F11-B178-4CF2-A770-2356DB86B0F1}" type="sibTrans" cxnId="{F4C0D614-3FB3-492B-AE83-D23835ACCF39}">
      <dgm:prSet/>
      <dgm:spPr/>
      <dgm:t>
        <a:bodyPr/>
        <a:lstStyle/>
        <a:p>
          <a:endParaRPr lang="hr-HR"/>
        </a:p>
      </dgm:t>
    </dgm:pt>
    <dgm:pt modelId="{7D22BCC2-8517-4136-A6E6-F64292F619B7}">
      <dgm:prSet phldrT="[Text]"/>
      <dgm:spPr/>
      <dgm:t>
        <a:bodyPr/>
        <a:lstStyle/>
        <a:p>
          <a:r>
            <a:rPr lang="hr-HR" b="0" i="0" u="none" dirty="0"/>
            <a:t>Malo tržište slabe kupovne moći</a:t>
          </a:r>
          <a:endParaRPr lang="hr-HR" dirty="0"/>
        </a:p>
      </dgm:t>
    </dgm:pt>
    <dgm:pt modelId="{01FA4B72-0296-42CA-BE8C-D5E7CA438DC4}" type="parTrans" cxnId="{8407C820-74D6-4F2F-B5F2-9B39952970A5}">
      <dgm:prSet/>
      <dgm:spPr/>
      <dgm:t>
        <a:bodyPr/>
        <a:lstStyle/>
        <a:p>
          <a:endParaRPr lang="hr-HR"/>
        </a:p>
      </dgm:t>
    </dgm:pt>
    <dgm:pt modelId="{CE85961D-9CAA-4A2F-8C19-4CC047759765}" type="sibTrans" cxnId="{8407C820-74D6-4F2F-B5F2-9B39952970A5}">
      <dgm:prSet/>
      <dgm:spPr/>
      <dgm:t>
        <a:bodyPr/>
        <a:lstStyle/>
        <a:p>
          <a:endParaRPr lang="hr-HR"/>
        </a:p>
      </dgm:t>
    </dgm:pt>
    <dgm:pt modelId="{3E8911BE-05E5-461D-A517-3F12D49556B8}" type="pres">
      <dgm:prSet presAssocID="{A4EFD2DD-FC92-4F0B-97DF-8310ABD3D7E5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49DB377-CC0B-4F48-B38A-49CB5AFFF1BF}" type="pres">
      <dgm:prSet presAssocID="{A4EFD2DD-FC92-4F0B-97DF-8310ABD3D7E5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70B85D-33D3-40C3-91FA-C5190707F71B}" type="pres">
      <dgm:prSet presAssocID="{A4EFD2DD-FC92-4F0B-97DF-8310ABD3D7E5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32CA20-018D-43B0-93DC-130A8EA473AF}" type="pres">
      <dgm:prSet presAssocID="{A4EFD2DD-FC92-4F0B-97DF-8310ABD3D7E5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4D5978F-82A1-4507-A10E-365462970F4A}" type="presOf" srcId="{E6C543E8-0543-4C64-BF77-FCBCDDE867F0}" destId="{D370B85D-33D3-40C3-91FA-C5190707F71B}" srcOrd="0" destOrd="0" presId="urn:microsoft.com/office/officeart/2005/8/layout/rings+Icon"/>
    <dgm:cxn modelId="{ED9411D6-92B5-41C2-AAFA-3434CDE88305}" type="presOf" srcId="{DCBFBCD1-29E7-4BC8-8280-E644E1D1BB28}" destId="{549DB377-CC0B-4F48-B38A-49CB5AFFF1BF}" srcOrd="0" destOrd="0" presId="urn:microsoft.com/office/officeart/2005/8/layout/rings+Icon"/>
    <dgm:cxn modelId="{8407C820-74D6-4F2F-B5F2-9B39952970A5}" srcId="{A4EFD2DD-FC92-4F0B-97DF-8310ABD3D7E5}" destId="{7D22BCC2-8517-4136-A6E6-F64292F619B7}" srcOrd="2" destOrd="0" parTransId="{01FA4B72-0296-42CA-BE8C-D5E7CA438DC4}" sibTransId="{CE85961D-9CAA-4A2F-8C19-4CC047759765}"/>
    <dgm:cxn modelId="{5E2E68C9-9131-4DBF-9C08-951731627C63}" srcId="{A4EFD2DD-FC92-4F0B-97DF-8310ABD3D7E5}" destId="{DCBFBCD1-29E7-4BC8-8280-E644E1D1BB28}" srcOrd="0" destOrd="0" parTransId="{8725E281-83A0-4C5C-A29A-F778C2C76374}" sibTransId="{E0D2A737-E2A5-4E7A-A2E6-2CF36FF07654}"/>
    <dgm:cxn modelId="{1224CE47-9BF3-4E8E-88E6-5B2002B2E0AA}" type="presOf" srcId="{7D22BCC2-8517-4136-A6E6-F64292F619B7}" destId="{2C32CA20-018D-43B0-93DC-130A8EA473AF}" srcOrd="0" destOrd="0" presId="urn:microsoft.com/office/officeart/2005/8/layout/rings+Icon"/>
    <dgm:cxn modelId="{B7212665-B93D-4092-A0D0-B642AD41B868}" type="presOf" srcId="{A4EFD2DD-FC92-4F0B-97DF-8310ABD3D7E5}" destId="{3E8911BE-05E5-461D-A517-3F12D49556B8}" srcOrd="0" destOrd="0" presId="urn:microsoft.com/office/officeart/2005/8/layout/rings+Icon"/>
    <dgm:cxn modelId="{F4C0D614-3FB3-492B-AE83-D23835ACCF39}" srcId="{A4EFD2DD-FC92-4F0B-97DF-8310ABD3D7E5}" destId="{E6C543E8-0543-4C64-BF77-FCBCDDE867F0}" srcOrd="1" destOrd="0" parTransId="{C720684A-D152-446D-84BF-C07B6C2F08F6}" sibTransId="{A6876F11-B178-4CF2-A770-2356DB86B0F1}"/>
    <dgm:cxn modelId="{903164BB-F90E-4744-B9EF-FD5BD7509030}" type="presParOf" srcId="{3E8911BE-05E5-461D-A517-3F12D49556B8}" destId="{549DB377-CC0B-4F48-B38A-49CB5AFFF1BF}" srcOrd="0" destOrd="0" presId="urn:microsoft.com/office/officeart/2005/8/layout/rings+Icon"/>
    <dgm:cxn modelId="{ED8C8F7C-32E2-4B35-A274-5E3CC15D7556}" type="presParOf" srcId="{3E8911BE-05E5-461D-A517-3F12D49556B8}" destId="{D370B85D-33D3-40C3-91FA-C5190707F71B}" srcOrd="1" destOrd="0" presId="urn:microsoft.com/office/officeart/2005/8/layout/rings+Icon"/>
    <dgm:cxn modelId="{E66E81EF-54A6-4ADD-807B-5FF8B1241E01}" type="presParOf" srcId="{3E8911BE-05E5-461D-A517-3F12D49556B8}" destId="{2C32CA20-018D-43B0-93DC-130A8EA473AF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348293-D31B-4080-AE9B-C8FA28E45CF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841C0A3-6104-43F3-B2D4-04D992E6013A}">
      <dgm:prSet phldrT="[Tekst]" custT="1"/>
      <dgm:spPr/>
      <dgm:t>
        <a:bodyPr/>
        <a:lstStyle/>
        <a:p>
          <a:r>
            <a:rPr lang="hr-HR" sz="1700" dirty="0"/>
            <a:t/>
          </a:r>
          <a:br>
            <a:rPr lang="hr-HR" sz="1700" dirty="0"/>
          </a:br>
          <a:r>
            <a:rPr lang="hr-HR" sz="1700" dirty="0"/>
            <a:t>TEMELJNE VRIJEDNOSTI</a:t>
          </a:r>
        </a:p>
        <a:p>
          <a:r>
            <a:rPr lang="hr-HR" sz="1700" dirty="0"/>
            <a:t>OKZ</a:t>
          </a:r>
        </a:p>
      </dgm:t>
    </dgm:pt>
    <dgm:pt modelId="{38C9707A-48BD-4F51-A6D5-1F07801DAC25}" type="parTrans" cxnId="{CA59A2D4-4293-4AEB-9F63-342BA2258394}">
      <dgm:prSet/>
      <dgm:spPr/>
      <dgm:t>
        <a:bodyPr/>
        <a:lstStyle/>
        <a:p>
          <a:endParaRPr lang="hr-HR"/>
        </a:p>
      </dgm:t>
    </dgm:pt>
    <dgm:pt modelId="{55F67893-3409-431F-BE93-46A0E893E5EA}" type="sibTrans" cxnId="{CA59A2D4-4293-4AEB-9F63-342BA2258394}">
      <dgm:prSet/>
      <dgm:spPr/>
      <dgm:t>
        <a:bodyPr/>
        <a:lstStyle/>
        <a:p>
          <a:endParaRPr lang="hr-HR"/>
        </a:p>
      </dgm:t>
    </dgm:pt>
    <dgm:pt modelId="{44DE60B0-6F4C-42D5-8548-85877EA1E15B}">
      <dgm:prSet custT="1"/>
      <dgm:spPr/>
      <dgm:t>
        <a:bodyPr/>
        <a:lstStyle/>
        <a:p>
          <a:r>
            <a:rPr lang="hr-HR" sz="1200" b="1" dirty="0"/>
            <a:t>rad utemeljen na tradiciji, kvaliteti, poštenju i etičnosti</a:t>
          </a:r>
        </a:p>
      </dgm:t>
    </dgm:pt>
    <dgm:pt modelId="{675E0EA5-CB98-4247-A177-7425C8FEBF9D}" type="parTrans" cxnId="{E09A9252-3172-432C-A059-933BC3791556}">
      <dgm:prSet/>
      <dgm:spPr/>
      <dgm:t>
        <a:bodyPr/>
        <a:lstStyle/>
        <a:p>
          <a:endParaRPr lang="hr-HR"/>
        </a:p>
      </dgm:t>
    </dgm:pt>
    <dgm:pt modelId="{CC02B54D-ED1C-40A3-9FB2-64B0D6CF354F}" type="sibTrans" cxnId="{E09A9252-3172-432C-A059-933BC3791556}">
      <dgm:prSet/>
      <dgm:spPr/>
      <dgm:t>
        <a:bodyPr/>
        <a:lstStyle/>
        <a:p>
          <a:endParaRPr lang="hr-HR"/>
        </a:p>
      </dgm:t>
    </dgm:pt>
    <dgm:pt modelId="{EF1AAD22-93F1-4CC6-9173-D2DAF8E2F8DB}">
      <dgm:prSet custT="1"/>
      <dgm:spPr/>
      <dgm:t>
        <a:bodyPr/>
        <a:lstStyle/>
        <a:p>
          <a:r>
            <a:rPr lang="hr-HR" sz="1200" b="1" dirty="0"/>
            <a:t>znanja koja omogućuju nove vrijednosti i inovativnost</a:t>
          </a:r>
        </a:p>
      </dgm:t>
    </dgm:pt>
    <dgm:pt modelId="{D772EEFC-C58E-4D96-BF5F-66B01507E557}" type="parTrans" cxnId="{E8EB9381-1718-4B92-9602-77ADF37001E4}">
      <dgm:prSet/>
      <dgm:spPr/>
      <dgm:t>
        <a:bodyPr/>
        <a:lstStyle/>
        <a:p>
          <a:endParaRPr lang="hr-HR"/>
        </a:p>
      </dgm:t>
    </dgm:pt>
    <dgm:pt modelId="{43D4C7B6-4E8D-4878-9364-0387FAE779D5}" type="sibTrans" cxnId="{E8EB9381-1718-4B92-9602-77ADF37001E4}">
      <dgm:prSet/>
      <dgm:spPr/>
      <dgm:t>
        <a:bodyPr/>
        <a:lstStyle/>
        <a:p>
          <a:endParaRPr lang="hr-HR"/>
        </a:p>
      </dgm:t>
    </dgm:pt>
    <dgm:pt modelId="{8B183CC0-E3BB-4477-8A91-09F79ED82ED1}">
      <dgm:prSet custT="1"/>
      <dgm:spPr/>
      <dgm:t>
        <a:bodyPr/>
        <a:lstStyle/>
        <a:p>
          <a:r>
            <a:rPr lang="hr-HR" sz="1200" b="1" dirty="0"/>
            <a:t>suvremenost u smislu praćenja novih trendova </a:t>
          </a:r>
        </a:p>
      </dgm:t>
    </dgm:pt>
    <dgm:pt modelId="{64603013-8CA5-483B-B81E-E2615D42C0FD}" type="parTrans" cxnId="{193E042A-63C9-4594-BC9E-5D4BBAE035DE}">
      <dgm:prSet/>
      <dgm:spPr/>
      <dgm:t>
        <a:bodyPr/>
        <a:lstStyle/>
        <a:p>
          <a:endParaRPr lang="hr-HR"/>
        </a:p>
      </dgm:t>
    </dgm:pt>
    <dgm:pt modelId="{445E60DB-425C-416F-B398-26B22B7A3BA4}" type="sibTrans" cxnId="{193E042A-63C9-4594-BC9E-5D4BBAE035DE}">
      <dgm:prSet/>
      <dgm:spPr/>
      <dgm:t>
        <a:bodyPr/>
        <a:lstStyle/>
        <a:p>
          <a:endParaRPr lang="hr-HR"/>
        </a:p>
      </dgm:t>
    </dgm:pt>
    <dgm:pt modelId="{2EC45DAF-CFC8-467E-AF55-560C0644BC6D}" type="pres">
      <dgm:prSet presAssocID="{98348293-D31B-4080-AE9B-C8FA28E45CF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8C04338-EF75-456D-94A1-A3613E139EE4}" type="pres">
      <dgm:prSet presAssocID="{3841C0A3-6104-43F3-B2D4-04D992E6013A}" presName="centerShape" presStyleLbl="node0" presStyleIdx="0" presStyleCnt="1" custScaleX="109111" custScaleY="96492"/>
      <dgm:spPr/>
      <dgm:t>
        <a:bodyPr/>
        <a:lstStyle/>
        <a:p>
          <a:endParaRPr lang="hr-HR"/>
        </a:p>
      </dgm:t>
    </dgm:pt>
    <dgm:pt modelId="{46A006C8-E9DF-4600-B856-AF89E1FA6CD4}" type="pres">
      <dgm:prSet presAssocID="{44DE60B0-6F4C-42D5-8548-85877EA1E15B}" presName="node" presStyleLbl="node1" presStyleIdx="0" presStyleCnt="3" custScaleX="130086" custScaleY="1210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C1E6C7-CED7-483E-8119-FE8694CB1A39}" type="pres">
      <dgm:prSet presAssocID="{44DE60B0-6F4C-42D5-8548-85877EA1E15B}" presName="dummy" presStyleCnt="0"/>
      <dgm:spPr/>
    </dgm:pt>
    <dgm:pt modelId="{A32734F5-CF1E-4503-9134-20354192ADF0}" type="pres">
      <dgm:prSet presAssocID="{CC02B54D-ED1C-40A3-9FB2-64B0D6CF354F}" presName="sibTrans" presStyleLbl="sibTrans2D1" presStyleIdx="0" presStyleCnt="3"/>
      <dgm:spPr/>
      <dgm:t>
        <a:bodyPr/>
        <a:lstStyle/>
        <a:p>
          <a:endParaRPr lang="hr-HR"/>
        </a:p>
      </dgm:t>
    </dgm:pt>
    <dgm:pt modelId="{3043C634-DA5F-4DD8-8B84-EFCD251611E8}" type="pres">
      <dgm:prSet presAssocID="{EF1AAD22-93F1-4CC6-9173-D2DAF8E2F8DB}" presName="node" presStyleLbl="node1" presStyleIdx="1" presStyleCnt="3" custScaleX="127131" custScaleY="12656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BEF83D-2976-4805-895B-FAB7BE6E1BCA}" type="pres">
      <dgm:prSet presAssocID="{EF1AAD22-93F1-4CC6-9173-D2DAF8E2F8DB}" presName="dummy" presStyleCnt="0"/>
      <dgm:spPr/>
    </dgm:pt>
    <dgm:pt modelId="{DD840CBB-AD8E-4AF1-A9B1-41A987EF2DCF}" type="pres">
      <dgm:prSet presAssocID="{43D4C7B6-4E8D-4878-9364-0387FAE779D5}" presName="sibTrans" presStyleLbl="sibTrans2D1" presStyleIdx="1" presStyleCnt="3"/>
      <dgm:spPr/>
      <dgm:t>
        <a:bodyPr/>
        <a:lstStyle/>
        <a:p>
          <a:endParaRPr lang="hr-HR"/>
        </a:p>
      </dgm:t>
    </dgm:pt>
    <dgm:pt modelId="{C0D64C8D-EF1F-4842-BC6C-DDC9439ABAC3}" type="pres">
      <dgm:prSet presAssocID="{8B183CC0-E3BB-4477-8A91-09F79ED82ED1}" presName="node" presStyleLbl="node1" presStyleIdx="2" presStyleCnt="3" custScaleX="126979" custScaleY="12542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BAE491-29C3-4E14-9176-3952D409FB57}" type="pres">
      <dgm:prSet presAssocID="{8B183CC0-E3BB-4477-8A91-09F79ED82ED1}" presName="dummy" presStyleCnt="0"/>
      <dgm:spPr/>
    </dgm:pt>
    <dgm:pt modelId="{F45D0B78-9321-4896-ADE5-160F0EBD272C}" type="pres">
      <dgm:prSet presAssocID="{445E60DB-425C-416F-B398-26B22B7A3BA4}" presName="sibTrans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CA59A2D4-4293-4AEB-9F63-342BA2258394}" srcId="{98348293-D31B-4080-AE9B-C8FA28E45CF0}" destId="{3841C0A3-6104-43F3-B2D4-04D992E6013A}" srcOrd="0" destOrd="0" parTransId="{38C9707A-48BD-4F51-A6D5-1F07801DAC25}" sibTransId="{55F67893-3409-431F-BE93-46A0E893E5EA}"/>
    <dgm:cxn modelId="{1049D9A8-78FB-4BBB-9A1C-7638C8FBC53A}" type="presOf" srcId="{8B183CC0-E3BB-4477-8A91-09F79ED82ED1}" destId="{C0D64C8D-EF1F-4842-BC6C-DDC9439ABAC3}" srcOrd="0" destOrd="0" presId="urn:microsoft.com/office/officeart/2005/8/layout/radial6"/>
    <dgm:cxn modelId="{0DE7AD9B-C2CE-4633-A085-C58EC014627E}" type="presOf" srcId="{EF1AAD22-93F1-4CC6-9173-D2DAF8E2F8DB}" destId="{3043C634-DA5F-4DD8-8B84-EFCD251611E8}" srcOrd="0" destOrd="0" presId="urn:microsoft.com/office/officeart/2005/8/layout/radial6"/>
    <dgm:cxn modelId="{ECB23D25-AF5A-4C33-8603-205F531799E5}" type="presOf" srcId="{98348293-D31B-4080-AE9B-C8FA28E45CF0}" destId="{2EC45DAF-CFC8-467E-AF55-560C0644BC6D}" srcOrd="0" destOrd="0" presId="urn:microsoft.com/office/officeart/2005/8/layout/radial6"/>
    <dgm:cxn modelId="{AE8C0A6C-3A26-4835-8C6B-512DCEE6E336}" type="presOf" srcId="{3841C0A3-6104-43F3-B2D4-04D992E6013A}" destId="{78C04338-EF75-456D-94A1-A3613E139EE4}" srcOrd="0" destOrd="0" presId="urn:microsoft.com/office/officeart/2005/8/layout/radial6"/>
    <dgm:cxn modelId="{E09A9252-3172-432C-A059-933BC3791556}" srcId="{3841C0A3-6104-43F3-B2D4-04D992E6013A}" destId="{44DE60B0-6F4C-42D5-8548-85877EA1E15B}" srcOrd="0" destOrd="0" parTransId="{675E0EA5-CB98-4247-A177-7425C8FEBF9D}" sibTransId="{CC02B54D-ED1C-40A3-9FB2-64B0D6CF354F}"/>
    <dgm:cxn modelId="{4CE541C8-7213-4D30-A4A0-9DC13ACD02C8}" type="presOf" srcId="{43D4C7B6-4E8D-4878-9364-0387FAE779D5}" destId="{DD840CBB-AD8E-4AF1-A9B1-41A987EF2DCF}" srcOrd="0" destOrd="0" presId="urn:microsoft.com/office/officeart/2005/8/layout/radial6"/>
    <dgm:cxn modelId="{0C04D772-90E0-4F10-9368-8F5EA9488619}" type="presOf" srcId="{445E60DB-425C-416F-B398-26B22B7A3BA4}" destId="{F45D0B78-9321-4896-ADE5-160F0EBD272C}" srcOrd="0" destOrd="0" presId="urn:microsoft.com/office/officeart/2005/8/layout/radial6"/>
    <dgm:cxn modelId="{E8EB9381-1718-4B92-9602-77ADF37001E4}" srcId="{3841C0A3-6104-43F3-B2D4-04D992E6013A}" destId="{EF1AAD22-93F1-4CC6-9173-D2DAF8E2F8DB}" srcOrd="1" destOrd="0" parTransId="{D772EEFC-C58E-4D96-BF5F-66B01507E557}" sibTransId="{43D4C7B6-4E8D-4878-9364-0387FAE779D5}"/>
    <dgm:cxn modelId="{193E042A-63C9-4594-BC9E-5D4BBAE035DE}" srcId="{3841C0A3-6104-43F3-B2D4-04D992E6013A}" destId="{8B183CC0-E3BB-4477-8A91-09F79ED82ED1}" srcOrd="2" destOrd="0" parTransId="{64603013-8CA5-483B-B81E-E2615D42C0FD}" sibTransId="{445E60DB-425C-416F-B398-26B22B7A3BA4}"/>
    <dgm:cxn modelId="{AA08671C-5B3C-4260-9AEC-ED3BE086F02D}" type="presOf" srcId="{44DE60B0-6F4C-42D5-8548-85877EA1E15B}" destId="{46A006C8-E9DF-4600-B856-AF89E1FA6CD4}" srcOrd="0" destOrd="0" presId="urn:microsoft.com/office/officeart/2005/8/layout/radial6"/>
    <dgm:cxn modelId="{CF6BC549-4653-443C-B7D0-FE2461E629E3}" type="presOf" srcId="{CC02B54D-ED1C-40A3-9FB2-64B0D6CF354F}" destId="{A32734F5-CF1E-4503-9134-20354192ADF0}" srcOrd="0" destOrd="0" presId="urn:microsoft.com/office/officeart/2005/8/layout/radial6"/>
    <dgm:cxn modelId="{A172DA12-7422-4C1D-97B0-C80232B0C400}" type="presParOf" srcId="{2EC45DAF-CFC8-467E-AF55-560C0644BC6D}" destId="{78C04338-EF75-456D-94A1-A3613E139EE4}" srcOrd="0" destOrd="0" presId="urn:microsoft.com/office/officeart/2005/8/layout/radial6"/>
    <dgm:cxn modelId="{A923DE0E-2D32-42BF-BC74-1E13EE37E4E8}" type="presParOf" srcId="{2EC45DAF-CFC8-467E-AF55-560C0644BC6D}" destId="{46A006C8-E9DF-4600-B856-AF89E1FA6CD4}" srcOrd="1" destOrd="0" presId="urn:microsoft.com/office/officeart/2005/8/layout/radial6"/>
    <dgm:cxn modelId="{2F3EBA24-3413-473A-9025-133C4D808F05}" type="presParOf" srcId="{2EC45DAF-CFC8-467E-AF55-560C0644BC6D}" destId="{95C1E6C7-CED7-483E-8119-FE8694CB1A39}" srcOrd="2" destOrd="0" presId="urn:microsoft.com/office/officeart/2005/8/layout/radial6"/>
    <dgm:cxn modelId="{676A7EE5-CA60-4020-8F2B-4DB9EC4C3B16}" type="presParOf" srcId="{2EC45DAF-CFC8-467E-AF55-560C0644BC6D}" destId="{A32734F5-CF1E-4503-9134-20354192ADF0}" srcOrd="3" destOrd="0" presId="urn:microsoft.com/office/officeart/2005/8/layout/radial6"/>
    <dgm:cxn modelId="{C40CA8E0-78A5-4EC8-8DEF-7870211B31CE}" type="presParOf" srcId="{2EC45DAF-CFC8-467E-AF55-560C0644BC6D}" destId="{3043C634-DA5F-4DD8-8B84-EFCD251611E8}" srcOrd="4" destOrd="0" presId="urn:microsoft.com/office/officeart/2005/8/layout/radial6"/>
    <dgm:cxn modelId="{6FB47A87-5334-438C-A701-6E97C9058B8D}" type="presParOf" srcId="{2EC45DAF-CFC8-467E-AF55-560C0644BC6D}" destId="{7FBEF83D-2976-4805-895B-FAB7BE6E1BCA}" srcOrd="5" destOrd="0" presId="urn:microsoft.com/office/officeart/2005/8/layout/radial6"/>
    <dgm:cxn modelId="{6C82C740-205D-4189-BA50-8E16D7F752FD}" type="presParOf" srcId="{2EC45DAF-CFC8-467E-AF55-560C0644BC6D}" destId="{DD840CBB-AD8E-4AF1-A9B1-41A987EF2DCF}" srcOrd="6" destOrd="0" presId="urn:microsoft.com/office/officeart/2005/8/layout/radial6"/>
    <dgm:cxn modelId="{B99F524B-0DFA-4397-880B-D7B1F9566245}" type="presParOf" srcId="{2EC45DAF-CFC8-467E-AF55-560C0644BC6D}" destId="{C0D64C8D-EF1F-4842-BC6C-DDC9439ABAC3}" srcOrd="7" destOrd="0" presId="urn:microsoft.com/office/officeart/2005/8/layout/radial6"/>
    <dgm:cxn modelId="{A4E13F6D-05E9-47CC-A755-EC6534EF6668}" type="presParOf" srcId="{2EC45DAF-CFC8-467E-AF55-560C0644BC6D}" destId="{0FBAE491-29C3-4E14-9176-3952D409FB57}" srcOrd="8" destOrd="0" presId="urn:microsoft.com/office/officeart/2005/8/layout/radial6"/>
    <dgm:cxn modelId="{EB61F2C2-2F7B-4E27-975B-0E291D8B44F2}" type="presParOf" srcId="{2EC45DAF-CFC8-467E-AF55-560C0644BC6D}" destId="{F45D0B78-9321-4896-ADE5-160F0EBD272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2231" cy="339884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5623700" y="0"/>
            <a:ext cx="4302231" cy="339884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AD855D08-359A-4956-9412-014A78412BAD}" type="datetimeFigureOut">
              <a:rPr lang="hr-HR" smtClean="0"/>
              <a:pPr/>
              <a:t>19.2.2018.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3" y="6456613"/>
            <a:ext cx="4302231" cy="33988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5623700" y="6456613"/>
            <a:ext cx="4302231" cy="33988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D5B70A84-8FE8-49A2-954A-63056E728E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0121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2231" cy="339884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623700" y="0"/>
            <a:ext cx="4302231" cy="339884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0F97F667-BB3B-40FF-898C-50D159840165}" type="datetimeFigureOut">
              <a:rPr lang="hr-HR" smtClean="0"/>
              <a:pPr/>
              <a:t>19.2.2018.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0992" tIns="45496" rIns="90992" bIns="45496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3" y="6456613"/>
            <a:ext cx="4302231" cy="33988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623700" y="6456613"/>
            <a:ext cx="4302231" cy="33988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5A2FD6CA-4122-4E27-A732-A16CDD8F85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079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FD6CA-4122-4E27-A732-A16CDD8F85A9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72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08.05.2012.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F53F75-3BBB-48A7-857A-C84873400068}" type="slidenum">
              <a:rPr lang="hr-HR" smtClean="0"/>
              <a:pPr>
                <a:defRPr/>
              </a:pPr>
              <a:t>64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023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- Trajanju nezaposlenosti 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35E1B124-6890-44F3-BEFB-AEED7C8566E0}" type="slidenum">
              <a:rPr lang="hr-HR" altLang="sr-Latn-RS"/>
              <a:pPr/>
              <a:t>73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5622594" y="6456699"/>
            <a:ext cx="4303313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3FCA0AD-4C8A-4BA6-B5BF-B6D15FC14041}" type="slidenum">
              <a:rPr lang="hr-HR" altLang="sr-Latn-RS">
                <a:solidFill>
                  <a:srgbClr val="000000"/>
                </a:solidFill>
                <a:cs typeface="Arial" charset="0"/>
              </a:rPr>
              <a:pPr algn="r" eaLnBrk="1" hangingPunct="1"/>
              <a:t>95</a:t>
            </a:fld>
            <a:endParaRPr lang="hr-HR" altLang="sr-Latn-R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timu koji je izrađivao strategiju direktno su bila</a:t>
            </a:r>
            <a:r>
              <a:rPr lang="hr-HR" baseline="0" dirty="0"/>
              <a:t> uključena 23 člana OKZ-a.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04E0F-C05F-460C-B953-9FCE3FBC7482}" type="slidenum">
              <a:rPr lang="hr-HR" smtClean="0"/>
              <a:t>103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529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B21A41-985A-2040-BE88-06E15897A519}" type="datetimeFigureOut">
              <a:rPr lang="sr-Latn-RS"/>
              <a:pPr/>
              <a:t>19.2.2018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9E7A7-3C5D-FF40-9B81-34618F5AECD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B21A41-985A-2040-BE88-06E15897A519}" type="datetimeFigureOut">
              <a:rPr lang="sr-Latn-RS"/>
              <a:pPr/>
              <a:t>19.2.2018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9E7A7-3C5D-FF40-9B81-34618F5AECD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B21A41-985A-2040-BE88-06E15897A519}" type="datetimeFigureOut">
              <a:rPr lang="sr-Latn-RS"/>
              <a:pPr/>
              <a:t>19.2.2018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9E7A7-3C5D-FF40-9B81-34618F5AECD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0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B21A41-985A-2040-BE88-06E15897A519}" type="datetimeFigureOut">
              <a:rPr lang="sr-Latn-RS"/>
              <a:pPr/>
              <a:t>19.2.2018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9E7A7-3C5D-FF40-9B81-34618F5AECD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6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B21A41-985A-2040-BE88-06E15897A519}" type="datetimeFigureOut">
              <a:rPr lang="sr-Latn-RS"/>
              <a:pPr/>
              <a:t>19.2.2018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9E7A7-3C5D-FF40-9B81-34618F5AECD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1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B21A41-985A-2040-BE88-06E15897A519}" type="datetimeFigureOut">
              <a:rPr lang="sr-Latn-RS"/>
              <a:pPr/>
              <a:t>19.2.2018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9E7A7-3C5D-FF40-9B81-34618F5AECD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2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B21A41-985A-2040-BE88-06E15897A519}" type="datetimeFigureOut">
              <a:rPr lang="sr-Latn-RS"/>
              <a:pPr/>
              <a:t>19.2.2018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9E7A7-3C5D-FF40-9B81-34618F5AECD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0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B21A41-985A-2040-BE88-06E15897A519}" type="datetimeFigureOut">
              <a:rPr lang="sr-Latn-RS"/>
              <a:pPr/>
              <a:t>19.2.2018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9E7A7-3C5D-FF40-9B81-34618F5AECD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8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B21A41-985A-2040-BE88-06E15897A519}" type="datetimeFigureOut">
              <a:rPr lang="sr-Latn-RS"/>
              <a:pPr/>
              <a:t>19.2.2018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9E7A7-3C5D-FF40-9B81-34618F5AECD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B21A41-985A-2040-BE88-06E15897A519}" type="datetimeFigureOut">
              <a:rPr lang="sr-Latn-RS"/>
              <a:pPr/>
              <a:t>19.2.2018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9E7A7-3C5D-FF40-9B81-34618F5AECD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2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B21A41-985A-2040-BE88-06E15897A519}" type="datetimeFigureOut">
              <a:rPr lang="sr-Latn-RS"/>
              <a:pPr/>
              <a:t>19.2.2018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9E7A7-3C5D-FF40-9B81-34618F5AECD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3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1-0-02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" y="0"/>
            <a:ext cx="9143391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6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javnost@carina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jpeg"/><Relationship Id="rId4" Type="http://schemas.openxmlformats.org/officeDocument/2006/relationships/image" Target="../media/image6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grebcrafts.hr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4.png"/><Relationship Id="rId5" Type="http://schemas.openxmlformats.org/officeDocument/2006/relationships/image" Target="../media/image105.png"/><Relationship Id="rId4" Type="http://schemas.openxmlformats.org/officeDocument/2006/relationships/oleObject" Target="../embeddings/oleObject1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4.png"/><Relationship Id="rId5" Type="http://schemas.openxmlformats.org/officeDocument/2006/relationships/image" Target="../media/image106.png"/><Relationship Id="rId4" Type="http://schemas.openxmlformats.org/officeDocument/2006/relationships/oleObject" Target="../embeddings/oleObject4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4.png"/><Relationship Id="rId5" Type="http://schemas.openxmlformats.org/officeDocument/2006/relationships/image" Target="../media/image107.png"/><Relationship Id="rId4" Type="http://schemas.openxmlformats.org/officeDocument/2006/relationships/oleObject" Target="../embeddings/oleObject5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0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1-0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" y="0"/>
            <a:ext cx="9143391" cy="6857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46" y="2142943"/>
            <a:ext cx="3837062" cy="924732"/>
          </a:xfrm>
          <a:prstGeom prst="rect">
            <a:avLst/>
          </a:prstGeom>
        </p:spPr>
      </p:pic>
      <p:sp>
        <p:nvSpPr>
          <p:cNvPr id="6" name="Pravokutnik 6"/>
          <p:cNvSpPr/>
          <p:nvPr/>
        </p:nvSpPr>
        <p:spPr>
          <a:xfrm rot="10800000" flipV="1">
            <a:off x="589401" y="3887916"/>
            <a:ext cx="79651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800" b="1" cap="all" dirty="0">
                <a:ln/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III. Obrtnički forum OBRTNIŠTVO ZAGREBAČKE ŽUPANIJE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7333" y="338667"/>
            <a:ext cx="4910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cap="all" dirty="0">
                <a:ln/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DOBRO DOŠLI!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46" y="1193800"/>
            <a:ext cx="8731587" cy="482599"/>
          </a:xfrm>
        </p:spPr>
        <p:txBody>
          <a:bodyPr/>
          <a:lstStyle/>
          <a:p>
            <a:r>
              <a:rPr lang="hr-HR" dirty="0">
                <a:solidFill>
                  <a:srgbClr val="105098"/>
                </a:solidFill>
              </a:rPr>
              <a:t>„</a:t>
            </a:r>
            <a:r>
              <a:rPr lang="hr-HR" sz="3200" b="1" i="1" dirty="0">
                <a:solidFill>
                  <a:srgbClr val="105098"/>
                </a:solidFill>
              </a:rPr>
              <a:t>Obrazovanje i zapošljavanje nemaju alternativu”</a:t>
            </a:r>
          </a:p>
        </p:txBody>
      </p:sp>
    </p:spTree>
    <p:extLst>
      <p:ext uri="{BB962C8B-B14F-4D97-AF65-F5344CB8AC3E}">
        <p14:creationId xmlns:p14="http://schemas.microsoft.com/office/powerpoint/2010/main" val="34293684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84" y="854641"/>
            <a:ext cx="3575494" cy="312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54" y="4081112"/>
            <a:ext cx="4170291" cy="2013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944" y="3815966"/>
            <a:ext cx="3416968" cy="2279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612" y="1251284"/>
            <a:ext cx="3723822" cy="248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73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" y="1287780"/>
            <a:ext cx="8328660" cy="483838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altLang="sr-Latn-RS" sz="2000" u="sng" dirty="0" smtClean="0"/>
              <a:t>Zakon </a:t>
            </a:r>
            <a:r>
              <a:rPr lang="hr-HR" altLang="sr-Latn-RS" sz="2000" u="sng" dirty="0"/>
              <a:t>o trgovini (NN 87/08, 96/08, 116/08, 76/09, 114/11, 68/13, 30/14</a:t>
            </a:r>
            <a:r>
              <a:rPr lang="hr-HR" altLang="sr-Latn-RS" sz="2000" u="sng" dirty="0" smtClean="0"/>
              <a:t>); </a:t>
            </a:r>
          </a:p>
          <a:p>
            <a:pPr marL="0" indent="0">
              <a:buFontTx/>
              <a:buNone/>
              <a:defRPr/>
            </a:pPr>
            <a:endParaRPr lang="hr-HR" altLang="sr-Latn-RS" sz="2000" dirty="0" smtClean="0"/>
          </a:p>
          <a:p>
            <a:pPr marL="0" indent="0">
              <a:buNone/>
              <a:defRPr/>
            </a:pPr>
            <a:r>
              <a:rPr lang="hr-HR" altLang="sr-Latn-RS" sz="2000" dirty="0" smtClean="0"/>
              <a:t>	1</a:t>
            </a:r>
            <a:r>
              <a:rPr lang="hr-HR" altLang="sr-Latn-RS" sz="2200" dirty="0" smtClean="0"/>
              <a:t>. Člankom </a:t>
            </a:r>
            <a:r>
              <a:rPr lang="hr-HR" altLang="sr-Latn-RS" sz="2200" dirty="0"/>
              <a:t>3. </a:t>
            </a:r>
            <a:r>
              <a:rPr lang="hr-HR" altLang="sr-Latn-RS" sz="2200" dirty="0" smtClean="0"/>
              <a:t>propisano </a:t>
            </a:r>
            <a:r>
              <a:rPr lang="hr-HR" altLang="sr-Latn-RS" sz="2200" dirty="0"/>
              <a:t>je da je trgovac pravna ili fizička osoba registrirana za obavljanje kupnje i prodaje robe i/ili pružanje usluga u trgovini</a:t>
            </a:r>
            <a:r>
              <a:rPr lang="hr-HR" altLang="sr-Latn-RS" sz="2200" dirty="0" smtClean="0"/>
              <a:t>.</a:t>
            </a:r>
          </a:p>
          <a:p>
            <a:pPr marL="0" indent="0">
              <a:buNone/>
              <a:defRPr/>
            </a:pPr>
            <a:endParaRPr lang="hr-HR" altLang="sr-Latn-RS" sz="2200" dirty="0"/>
          </a:p>
          <a:p>
            <a:pPr marL="0" indent="0">
              <a:buNone/>
              <a:defRPr/>
            </a:pPr>
            <a:r>
              <a:rPr lang="hr-HR" altLang="sr-Latn-RS" sz="2200" dirty="0" smtClean="0"/>
              <a:t>	2. Člankom  </a:t>
            </a:r>
            <a:r>
              <a:rPr lang="hr-HR" altLang="sr-Latn-RS" sz="2200" dirty="0"/>
              <a:t>13. </a:t>
            </a:r>
            <a:r>
              <a:rPr lang="hr-HR" altLang="sr-Latn-RS" sz="2200" dirty="0" smtClean="0"/>
              <a:t>stavkom </a:t>
            </a:r>
            <a:r>
              <a:rPr lang="hr-HR" altLang="sr-Latn-RS" sz="2200" dirty="0"/>
              <a:t>5. </a:t>
            </a:r>
            <a:r>
              <a:rPr lang="hr-HR" altLang="sr-Latn-RS" sz="2200" dirty="0" smtClean="0"/>
              <a:t> propisano </a:t>
            </a:r>
            <a:r>
              <a:rPr lang="hr-HR" altLang="sr-Latn-RS" sz="2200" dirty="0"/>
              <a:t>da se djelatnost trgovine ne može početi obavljati prije nego što mjesno nadležni ured državne uprave u županiji, odnosno nadležno tijelo Grada Zagreba izda rješenje da prodajni objekt, oprema i sredstva pomoću kojih se obavlja trgovina ispunjava uvjete propisane ovim Zakonom i propisima donesenim na temelju ovoga Zakona te druge uvjete propisane posebnim </a:t>
            </a:r>
            <a:r>
              <a:rPr lang="hr-HR" altLang="sr-Latn-RS" sz="2200" dirty="0" smtClean="0"/>
              <a:t>propisima (</a:t>
            </a:r>
            <a:r>
              <a:rPr lang="hr-HR" altLang="sr-Latn-RS" sz="2200" b="1" dirty="0" smtClean="0"/>
              <a:t>MTU</a:t>
            </a:r>
            <a:r>
              <a:rPr lang="hr-HR" altLang="sr-Latn-RS" sz="2200" dirty="0" smtClean="0"/>
              <a:t>).</a:t>
            </a:r>
            <a:endParaRPr lang="hr-HR" altLang="sr-Latn-RS" sz="2200" dirty="0"/>
          </a:p>
          <a:p>
            <a:pPr marL="0" indent="0">
              <a:buFontTx/>
              <a:buNone/>
              <a:defRPr/>
            </a:pPr>
            <a:endParaRPr lang="hr-HR" sz="2000" dirty="0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altLang="sr-Latn-RS" sz="2400" b="1" dirty="0"/>
              <a:t>NAJČEŠĆE NEPRAVILNOSTI U NADZORIMA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73380" y="1363980"/>
            <a:ext cx="8313420" cy="4351020"/>
          </a:xfrm>
        </p:spPr>
        <p:txBody>
          <a:bodyPr/>
          <a:lstStyle/>
          <a:p>
            <a:r>
              <a:rPr lang="hr-HR" altLang="sr-Latn-RS" sz="2000" dirty="0" smtClean="0"/>
              <a:t>nastavak uspješne suradnje</a:t>
            </a:r>
          </a:p>
          <a:p>
            <a:r>
              <a:rPr lang="hr-HR" altLang="sr-Latn-RS" sz="2000" dirty="0" smtClean="0"/>
              <a:t>neposredna razmjena informacija</a:t>
            </a:r>
          </a:p>
          <a:p>
            <a:r>
              <a:rPr lang="hr-HR" altLang="sr-Latn-RS" sz="2000" dirty="0" smtClean="0"/>
              <a:t>prijava svih oblika nelegalnih aktivnosti </a:t>
            </a:r>
          </a:p>
          <a:p>
            <a:pPr marL="0" indent="0">
              <a:buNone/>
            </a:pPr>
            <a:endParaRPr lang="hr-HR" altLang="sr-Latn-RS" sz="1800" dirty="0" smtClean="0"/>
          </a:p>
          <a:p>
            <a:r>
              <a:rPr lang="hr-HR" altLang="sr-Latn-RS" sz="2000" dirty="0" smtClean="0"/>
              <a:t>besplatni telefon: </a:t>
            </a:r>
            <a:r>
              <a:rPr lang="hr-HR" altLang="sr-Latn-RS" sz="2000" b="1" dirty="0" smtClean="0"/>
              <a:t>0800 1222</a:t>
            </a:r>
          </a:p>
          <a:p>
            <a:r>
              <a:rPr lang="hr-HR" altLang="sr-Latn-RS" sz="2000" dirty="0" smtClean="0"/>
              <a:t>e-mail; </a:t>
            </a:r>
            <a:r>
              <a:rPr lang="hr-HR" altLang="sr-Latn-RS" sz="2000" dirty="0" smtClean="0">
                <a:hlinkClick r:id="rId2"/>
              </a:rPr>
              <a:t>javnost@carina.hr</a:t>
            </a:r>
            <a:endParaRPr lang="hr-HR" altLang="sr-Latn-RS" sz="2000" dirty="0" smtClean="0"/>
          </a:p>
          <a:p>
            <a:r>
              <a:rPr lang="hr-HR" altLang="sr-Latn-RS" sz="2000" dirty="0" smtClean="0"/>
              <a:t>poštom: </a:t>
            </a:r>
          </a:p>
          <a:p>
            <a:pPr>
              <a:buFontTx/>
              <a:buChar char="-"/>
            </a:pPr>
            <a:r>
              <a:rPr lang="hr-HR" altLang="sr-Latn-RS" sz="2000" dirty="0" smtClean="0"/>
              <a:t>SREDIŠNJI URED, Ul. Alexandera von Humboldta, 10000, Zagreb </a:t>
            </a:r>
          </a:p>
          <a:p>
            <a:pPr>
              <a:buFontTx/>
              <a:buChar char="-"/>
            </a:pPr>
            <a:r>
              <a:rPr lang="hr-HR" altLang="sr-Latn-RS" sz="2000" dirty="0" smtClean="0"/>
              <a:t>Područni carinski ured Zagreb, Avenija Dubrovnik 11, 10000 Zagreb</a:t>
            </a:r>
          </a:p>
          <a:p>
            <a:pPr>
              <a:buFontTx/>
              <a:buChar char="-"/>
            </a:pPr>
            <a:r>
              <a:rPr lang="hr-HR" altLang="sr-Latn-RS" sz="2000" dirty="0" smtClean="0"/>
              <a:t>Carinski ured Zagreb I, Jankomir 25. 10000 Zagreb</a:t>
            </a:r>
          </a:p>
          <a:p>
            <a:pPr>
              <a:buFontTx/>
              <a:buChar char="-"/>
            </a:pPr>
            <a:r>
              <a:rPr lang="hr-HR" altLang="sr-Latn-RS" sz="2000" dirty="0" smtClean="0"/>
              <a:t>Carinski ured Zagreb II, Slavonska avenija 52. 10000 Zagreb</a:t>
            </a:r>
          </a:p>
          <a:p>
            <a:pPr>
              <a:buFontTx/>
              <a:buChar char="-"/>
            </a:pPr>
            <a:endParaRPr lang="hr-HR" altLang="sr-Latn-RS" sz="2400" dirty="0" smtClean="0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altLang="sr-Latn-RS" sz="2400" b="1" dirty="0"/>
              <a:t>INICIJATIVA Carinske uprave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674" y="1745297"/>
            <a:ext cx="2297006" cy="15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17252" y="2420626"/>
            <a:ext cx="9126747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hr-HR" sz="2400" b="1" dirty="0"/>
              <a:t>PREDSTAVLJANJE STRATEGIJE RAZVOJA OKZ 2018.-2022.</a:t>
            </a:r>
          </a:p>
          <a:p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0933" y="4715934"/>
            <a:ext cx="8415867" cy="1219730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hr-HR" sz="2000" b="1" dirty="0"/>
              <a:t>GOVORNIK: </a:t>
            </a:r>
            <a:br>
              <a:rPr lang="hr-HR" sz="2000" b="1" dirty="0"/>
            </a:br>
            <a:r>
              <a:rPr lang="hr-HR" sz="2000" b="1" dirty="0"/>
              <a:t>Izv. prof. dr. sc. Mislav Ante Omazić</a:t>
            </a:r>
            <a:r>
              <a:rPr lang="hr-HR" sz="2000" dirty="0"/>
              <a:t>, </a:t>
            </a:r>
            <a:r>
              <a:rPr lang="pl-PL" sz="2000" dirty="0"/>
              <a:t>profesor na Ekonomskom fakultetu Sveučilišta u Zagrebu 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> 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-630467"/>
            <a:ext cx="6680200" cy="3757611"/>
          </a:xfrm>
          <a:prstGeom prst="rect">
            <a:avLst/>
          </a:prstGeom>
        </p:spPr>
      </p:pic>
      <p:pic>
        <p:nvPicPr>
          <p:cNvPr id="7" name="Picture 2" descr="Slikovni rezultat za EFZG LOGO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063" y="5357913"/>
            <a:ext cx="3927937" cy="76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5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29.9.-13.10.2017.</a:t>
            </a:r>
          </a:p>
          <a:p>
            <a:pPr lvl="1">
              <a:buFont typeface="Courier New" pitchFamily="49" charset="0"/>
              <a:buChar char="o"/>
            </a:pPr>
            <a:r>
              <a:rPr lang="hr-HR" sz="1800" dirty="0"/>
              <a:t>intervjui s ukupno 20 ključnih osoba iz upravljačke strukture OKZ-a</a:t>
            </a:r>
          </a:p>
          <a:p>
            <a:r>
              <a:rPr lang="hr-HR" sz="2000" b="1" dirty="0"/>
              <a:t>17.10.2017.</a:t>
            </a:r>
          </a:p>
          <a:p>
            <a:pPr lvl="1">
              <a:buFont typeface="Courier New" pitchFamily="49" charset="0"/>
              <a:buChar char="o"/>
            </a:pPr>
            <a:r>
              <a:rPr lang="hr-HR" sz="1800" dirty="0"/>
              <a:t>Prva strateška radionica sa članovima OKZ-a</a:t>
            </a:r>
          </a:p>
          <a:p>
            <a:r>
              <a:rPr lang="hr-HR" sz="2000" b="1" dirty="0"/>
              <a:t>22.11.2017.</a:t>
            </a:r>
          </a:p>
          <a:p>
            <a:pPr lvl="1">
              <a:buFont typeface="Courier New" pitchFamily="49" charset="0"/>
              <a:buChar char="o"/>
            </a:pPr>
            <a:r>
              <a:rPr lang="hr-HR" sz="1800" dirty="0"/>
              <a:t>Druga strateška radionica sa članovima OKZ-a</a:t>
            </a:r>
          </a:p>
          <a:p>
            <a:r>
              <a:rPr lang="hr-HR" sz="2000" b="1" dirty="0"/>
              <a:t>20.2.2018. </a:t>
            </a:r>
          </a:p>
          <a:p>
            <a:pPr lvl="1">
              <a:buFont typeface="Courier New" pitchFamily="49" charset="0"/>
              <a:buChar char="o"/>
            </a:pPr>
            <a:r>
              <a:rPr lang="hr-HR" sz="1800" dirty="0"/>
              <a:t>Prezentacija ključnih smjernica na 3. obrtničkom forumu u Jastrebarskom</a:t>
            </a:r>
          </a:p>
          <a:p>
            <a:r>
              <a:rPr lang="hr-HR" sz="2000" b="1" dirty="0"/>
              <a:t>20.3.2018.</a:t>
            </a:r>
          </a:p>
          <a:p>
            <a:pPr lvl="1">
              <a:buFont typeface="Courier New" pitchFamily="49" charset="0"/>
              <a:buChar char="o"/>
            </a:pPr>
            <a:r>
              <a:rPr lang="hr-HR" sz="1600" dirty="0"/>
              <a:t> </a:t>
            </a:r>
            <a:r>
              <a:rPr lang="hr-HR" sz="1800" dirty="0"/>
              <a:t>Prezentacija Strategije OKZ-a svim dionicima na Danu Komore</a:t>
            </a:r>
            <a:endParaRPr lang="hr-HR" sz="1600" dirty="0"/>
          </a:p>
        </p:txBody>
      </p:sp>
      <p:sp>
        <p:nvSpPr>
          <p:cNvPr id="4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1"/>
                </a:solidFill>
              </a:rPr>
              <a:t>METODOLOGIJA IZRADE STRATEŠKOG PLANA</a:t>
            </a:r>
            <a:endParaRPr lang="hr-HR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1"/>
                </a:solidFill>
              </a:rPr>
              <a:t>STRATEGIJA RAZVOJA OKZ 2018.-2022.</a:t>
            </a:r>
            <a:endParaRPr lang="hr-HR" sz="2400" b="1" dirty="0">
              <a:solidFill>
                <a:schemeClr val="bg1"/>
              </a:solidFill>
            </a:endParaRPr>
          </a:p>
        </p:txBody>
      </p:sp>
      <p:pic>
        <p:nvPicPr>
          <p:cNvPr id="64515" name="Rezervirano mjesto sadržaja 3" descr="Zaslonski isječci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307" y="1258888"/>
            <a:ext cx="7117386" cy="4831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zervirano mjesto sadržaja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vi-VN" sz="2200" dirty="0">
                <a:latin typeface="Calibri" pitchFamily="34" charset="0"/>
              </a:rPr>
              <a:t>zrcali temeljnu svrhu postojanja</a:t>
            </a:r>
            <a:r>
              <a:rPr lang="hr-HR" sz="2200" dirty="0"/>
              <a:t> Obrtničke komore Zagreb</a:t>
            </a:r>
          </a:p>
          <a:p>
            <a:pPr eaLnBrk="1" hangingPunct="1"/>
            <a:r>
              <a:rPr lang="hr-HR" sz="2200" dirty="0"/>
              <a:t>duboko u</a:t>
            </a:r>
            <a:r>
              <a:rPr lang="vi-VN" sz="2200" dirty="0">
                <a:latin typeface="Calibri" pitchFamily="34" charset="0"/>
              </a:rPr>
              <a:t>korijenjen</a:t>
            </a:r>
            <a:r>
              <a:rPr lang="hr-HR" sz="2200" dirty="0"/>
              <a:t>a </a:t>
            </a:r>
            <a:r>
              <a:rPr lang="vi-VN" sz="2200" dirty="0">
                <a:latin typeface="Calibri" pitchFamily="34" charset="0"/>
              </a:rPr>
              <a:t>u povijesti, posebnostima i odnosima između ključnih interesno-utjecajnih skupina</a:t>
            </a:r>
            <a:endParaRPr lang="hr-HR" sz="2200" dirty="0"/>
          </a:p>
          <a:p>
            <a:pPr eaLnBrk="1" hangingPunct="1"/>
            <a:endParaRPr lang="hr-HR" dirty="0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1"/>
                </a:solidFill>
              </a:rPr>
              <a:t>MISIJA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39800" y="3200400"/>
            <a:ext cx="7356475" cy="2308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hr-HR" i="1" dirty="0">
                <a:solidFill>
                  <a:schemeClr val="tx1"/>
                </a:solidFill>
              </a:rPr>
              <a:t>„Naše poslanje je očuvanje dugogodišnje tradicije i sudjelovanje u stvaranju budućnosti obrtništva u Zagrebu i Zagrebačkoj Županiji. Ključni smo partner udruženjima obrtnika u stvaranju poticajnoga okruženja za sve obrtničke djelatnosti. Pomažemo obrtnicima u stjecanju važnih profesionalnih znanja i bitnih informacija potrebnih u uspješnom rješavanju problema s kojima se svakodnevno suočavaju. Kao potporna institucija zagrebačkog obrtništva, okupljamo i nadahnjujemo sve pojedince i organizacije koji smatraju obrtništvo bitnom i neizostavnom sastavnicom hrvatskoga društva.”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zervirano mjesto sadržaja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sz="2200"/>
              <a:t>služi kao okvir u razvitku glavnih ciljeva, projekata i politika </a:t>
            </a:r>
          </a:p>
          <a:p>
            <a:pPr eaLnBrk="1" hangingPunct="1"/>
            <a:r>
              <a:rPr lang="hr-HR" sz="2200"/>
              <a:t>izazovna, ambiciozna i sadrži jasnu sliku budućnosti Obrtničke komore Zagreb</a:t>
            </a:r>
          </a:p>
          <a:p>
            <a:pPr eaLnBrk="1" hangingPunct="1"/>
            <a:endParaRPr lang="hr-HR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1"/>
                </a:solidFill>
              </a:rPr>
              <a:t>VIZIJA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855663" y="3471863"/>
            <a:ext cx="7686675" cy="203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 i="1" dirty="0">
                <a:solidFill>
                  <a:schemeClr val="tx1"/>
                </a:solidFill>
              </a:rPr>
              <a:t>„Želimo upoznati cijeli svijet s tradicionalnim zagrebačkim obrtništvom i bogatom hrvatskom kulturom. Kanimo biti aktivni sudionik u izgradnji zakonodavnog okvira koji će osnažiti ulogu obrtnika u našem društvu. Našim obrtnicima pružat ćemo sve potrebne usluge kako bi unaprijedili svoje poslovanje i razviti suvremene modele zajedničkoga djelovanja obrtnika kako bismo osnažili njihovu ekonomsku ulogu. Bit ćemo najvažniji čimbenik u promjeni percepcije i razvoju obrtništva u Zagrebu i Zagrebačkoj županiji.“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0525" y="1581150"/>
            <a:ext cx="4005263" cy="4525963"/>
          </a:xfrm>
        </p:spPr>
        <p:txBody>
          <a:bodyPr/>
          <a:lstStyle/>
          <a:p>
            <a:pPr eaLnBrk="1" hangingPunct="1">
              <a:defRPr/>
            </a:pPr>
            <a:r>
              <a:rPr lang="hr-HR" sz="2200" dirty="0"/>
              <a:t>osnovna uvjerenja i aspiracije kojima su ključni dionici predani i koje su bitne za strateško usmjerenje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hr-HR" sz="2200" dirty="0"/>
          </a:p>
          <a:p>
            <a:pPr eaLnBrk="1" hangingPunct="1">
              <a:defRPr/>
            </a:pPr>
            <a:r>
              <a:rPr lang="hr-HR" sz="2200" dirty="0"/>
              <a:t>vide se i iskazuju u svakodnevnim aktivnostima onih koji upravljaju, koji su zainteresirane strane i koji su članovi Obrtničke komore Zagreb </a:t>
            </a:r>
          </a:p>
          <a:p>
            <a:pPr eaLnBrk="1" hangingPunct="1">
              <a:defRPr/>
            </a:pPr>
            <a:endParaRPr lang="hr-HR" dirty="0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1"/>
                </a:solidFill>
              </a:rPr>
              <a:t>TEMELJNE VREDNOTE</a:t>
            </a:r>
            <a:endParaRPr lang="hr-H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738539"/>
              </p:ext>
            </p:extLst>
          </p:nvPr>
        </p:nvGraphicFramePr>
        <p:xfrm>
          <a:off x="2409296" y="1631659"/>
          <a:ext cx="8311834" cy="4089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651304" cy="4525963"/>
          </a:xfrm>
        </p:spPr>
        <p:txBody>
          <a:bodyPr/>
          <a:lstStyle/>
          <a:p>
            <a:pPr eaLnBrk="1" hangingPunct="1">
              <a:defRPr/>
            </a:pPr>
            <a:r>
              <a:rPr lang="hr-HR" sz="2000" b="1" u="sng" dirty="0">
                <a:solidFill>
                  <a:prstClr val="black"/>
                </a:solidFill>
              </a:rPr>
              <a:t>Strateško područje 1: </a:t>
            </a:r>
            <a:r>
              <a:rPr lang="nn-NO" sz="2000" u="sng" dirty="0">
                <a:solidFill>
                  <a:prstClr val="black"/>
                </a:solidFill>
              </a:rPr>
              <a:t>Uključenost članstva i kvaliteta usluge</a:t>
            </a:r>
            <a:endParaRPr lang="hr-HR" sz="2000" u="sng" dirty="0">
              <a:solidFill>
                <a:prstClr val="black"/>
              </a:solidFill>
            </a:endParaRPr>
          </a:p>
          <a:p>
            <a:pPr lvl="1">
              <a:buFont typeface="Courier New" pitchFamily="49" charset="0"/>
              <a:buChar char="o"/>
              <a:defRPr/>
            </a:pPr>
            <a:r>
              <a:rPr lang="hr-HR" sz="1800" b="1" dirty="0">
                <a:solidFill>
                  <a:prstClr val="black"/>
                </a:solidFill>
              </a:rPr>
              <a:t>Strateški prioritet u području 1: </a:t>
            </a:r>
            <a:r>
              <a:rPr lang="hr-HR" sz="1800" dirty="0">
                <a:solidFill>
                  <a:prstClr val="black"/>
                </a:solidFill>
              </a:rPr>
              <a:t>Uključiti što je više članova u djelovanje komore i povećati kvalitetu usluga koja se nudi članovima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lang="hr-HR" sz="2000" b="1" u="sng" dirty="0">
                <a:solidFill>
                  <a:prstClr val="black"/>
                </a:solidFill>
              </a:rPr>
              <a:t>Strateško područje 2: </a:t>
            </a:r>
            <a:r>
              <a:rPr lang="hr-HR" sz="2000" u="sng" dirty="0">
                <a:solidFill>
                  <a:prstClr val="black"/>
                </a:solidFill>
              </a:rPr>
              <a:t>Vizibilnost komore i popularizacija obrtničkih zanimanja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hr-HR" sz="1800" b="1" dirty="0">
                <a:solidFill>
                  <a:prstClr val="black"/>
                </a:solidFill>
              </a:rPr>
              <a:t>Strateški prioritet u području 2: </a:t>
            </a:r>
            <a:r>
              <a:rPr lang="hr-HR" sz="1800" dirty="0">
                <a:solidFill>
                  <a:prstClr val="black"/>
                </a:solidFill>
              </a:rPr>
              <a:t>Postati javno prepoznatljiv zastupnik interesa obrtništva i vratiti ugled obrtničkim zanimanjima u društvu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lang="hr-HR" sz="2000" b="1" u="sng" dirty="0">
                <a:solidFill>
                  <a:prstClr val="black"/>
                </a:solidFill>
              </a:rPr>
              <a:t>Strateško područje 3: </a:t>
            </a:r>
            <a:r>
              <a:rPr lang="hr-HR" sz="2000" u="sng" dirty="0">
                <a:solidFill>
                  <a:prstClr val="black"/>
                </a:solidFill>
              </a:rPr>
              <a:t>Poticajni okvir za obrtništvo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hr-HR" sz="1800" b="1" dirty="0">
                <a:solidFill>
                  <a:prstClr val="black"/>
                </a:solidFill>
              </a:rPr>
              <a:t>Strateški prioritet u području 3: </a:t>
            </a:r>
            <a:r>
              <a:rPr lang="hr-HR" sz="1800" dirty="0">
                <a:solidFill>
                  <a:prstClr val="black"/>
                </a:solidFill>
              </a:rPr>
              <a:t>Kreirati poticajni zakonodavni i institucionalni okvir za obrtništvo</a:t>
            </a: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1"/>
                </a:solidFill>
              </a:rPr>
              <a:t>STRATEŠKA PODRUČJA I PRIORITETI</a:t>
            </a:r>
            <a:endParaRPr lang="hr-HR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686" y="1297257"/>
            <a:ext cx="7802628" cy="480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r-HR" sz="2400" b="1" dirty="0" bmk="_Toc506108303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DINAMIKA PROVEDBE STRATEŠKIH INICIJATIVA</a:t>
            </a:r>
            <a:endParaRPr lang="hr-HR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17253" y="240134"/>
            <a:ext cx="6978770" cy="693517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/>
              <a:t>77% učenika reklo je kako im je 2.Zagrebački obrtnički sajam pomogao u odabiru budućeg zanimanja</a:t>
            </a:r>
          </a:p>
          <a:p>
            <a:pPr algn="l"/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326" y="3533291"/>
            <a:ext cx="4443829" cy="259964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5" y="3533291"/>
            <a:ext cx="4467951" cy="2613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53" y="1040348"/>
            <a:ext cx="6634045" cy="2492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17252" y="2420626"/>
            <a:ext cx="9126747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b="1" dirty="0">
                <a:latin typeface="Calibri" panose="020F0502020204030204" pitchFamily="34" charset="0"/>
              </a:rPr>
              <a:t>DUGOROČNI CILJEVI I ZAKLJUČAK FORUMA</a:t>
            </a:r>
            <a:endParaRPr lang="hr-HR" sz="2400" b="1" dirty="0"/>
          </a:p>
          <a:p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7000" y="1278467"/>
            <a:ext cx="8981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hr-HR" sz="1600" b="1" dirty="0">
                <a:latin typeface="Calibri (Body)"/>
                <a:cs typeface="Calibri" panose="020F0502020204030204" pitchFamily="34" charset="0"/>
              </a:rPr>
              <a:t>IZJEDNAČITI I RACIONALIZIRATI DAVANJA I OPTEREĆENJA NA RAZINI GRADOVA PO VRSTAMA I PO VISINI DAVANJA OBRTNIKA I MALIH PODUZETNIKA</a:t>
            </a:r>
          </a:p>
          <a:p>
            <a:pPr marL="285750" indent="-285750">
              <a:buFont typeface="Wingdings" pitchFamily="2" charset="2"/>
              <a:buChar char="§"/>
            </a:pPr>
            <a:endParaRPr lang="hr-HR" sz="1600" b="1" dirty="0">
              <a:latin typeface="Calibri (Body)"/>
              <a:cs typeface="Calibri" panose="020F0502020204030204" pitchFamily="34" charset="0"/>
            </a:endParaRPr>
          </a:p>
          <a:p>
            <a:endParaRPr lang="hr-HR" sz="1600" b="1" dirty="0">
              <a:latin typeface="Calibri (Body)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1600" b="1" dirty="0">
              <a:latin typeface="Calibri (Body)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1600" b="1" dirty="0"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17253" y="240134"/>
            <a:ext cx="6978770" cy="866326"/>
          </a:xfr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r>
              <a:rPr lang="pl-PL" sz="2400" b="1" dirty="0">
                <a:solidFill>
                  <a:schemeClr val="bg1"/>
                </a:solidFill>
              </a:rPr>
              <a:t>DUGOROČNI CILJEVI</a:t>
            </a:r>
            <a:endParaRPr lang="hr-HR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2" y="1829313"/>
            <a:ext cx="9126747" cy="486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400" b="1">
                <a:solidFill>
                  <a:schemeClr val="bg1"/>
                </a:solidFill>
              </a:rPr>
              <a:t>DUGOROČNI CILJEVI</a:t>
            </a:r>
            <a:endParaRPr lang="hr-HR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03867"/>
            <a:ext cx="8229600" cy="4822296"/>
          </a:xfrm>
        </p:spPr>
        <p:txBody>
          <a:bodyPr/>
          <a:lstStyle/>
          <a:p>
            <a:pPr lvl="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prstClr val="black"/>
                </a:solidFill>
                <a:latin typeface="Calibri (Body)"/>
                <a:cs typeface="Calibri" panose="020F0502020204030204" pitchFamily="34" charset="0"/>
              </a:rPr>
              <a:t>DONOŠENJE ODLUKE O OBROČNOJ OTPLATI DOSPJELIH POTRAŽIVANJA GRADOVA, UZ DJELOMIČAN OTPIS KAMATA I SL.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hr-HR" sz="1600" b="1" dirty="0">
                <a:solidFill>
                  <a:prstClr val="black"/>
                </a:solidFill>
                <a:latin typeface="Calibri (Body)"/>
                <a:cs typeface="Calibri" panose="020F0502020204030204" pitchFamily="34" charset="0"/>
              </a:rPr>
              <a:t> </a:t>
            </a: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prstClr val="black"/>
                </a:solidFill>
                <a:latin typeface="Calibri (Body)"/>
                <a:cs typeface="Calibri" panose="020F0502020204030204" pitchFamily="34" charset="0"/>
              </a:rPr>
              <a:t>ZAKUP NEKORIŠTENIH POSLOVNIH PROSTORA I JAVNIH POVRŠINA ZA 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pl-PL" sz="1600" b="1" dirty="0">
                <a:solidFill>
                  <a:prstClr val="black"/>
                </a:solidFill>
                <a:latin typeface="Calibri (Body)"/>
                <a:cs typeface="Calibri" panose="020F0502020204030204" pitchFamily="34" charset="0"/>
              </a:rPr>
              <a:t>     „1,00 KN“</a:t>
            </a:r>
          </a:p>
          <a:p>
            <a:pPr marL="0" lvl="0" indent="0">
              <a:spcBef>
                <a:spcPts val="1000"/>
              </a:spcBef>
              <a:buNone/>
            </a:pPr>
            <a:endParaRPr lang="pl-PL" sz="1600" b="1" dirty="0">
              <a:solidFill>
                <a:prstClr val="black"/>
              </a:solidFill>
              <a:latin typeface="Calibri (Body)"/>
              <a:cs typeface="Calibri" panose="020F0502020204030204" pitchFamily="34" charset="0"/>
            </a:endParaRP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prstClr val="black"/>
                </a:solidFill>
                <a:latin typeface="Calibri (Body)"/>
                <a:cs typeface="Calibri" panose="020F0502020204030204" pitchFamily="34" charset="0"/>
              </a:rPr>
              <a:t>RAZVIJATI NOVE MODELE POSLOVNE ZAJEDNICE</a:t>
            </a: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r-HR" sz="1600" b="1" dirty="0">
              <a:solidFill>
                <a:prstClr val="black"/>
              </a:solidFill>
              <a:latin typeface="Calibri (Body)"/>
              <a:cs typeface="Calibri" panose="020F0502020204030204" pitchFamily="34" charset="0"/>
            </a:endParaRP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prstClr val="black"/>
                </a:solidFill>
                <a:latin typeface="Calibri (Body)"/>
                <a:cs typeface="Calibri" panose="020F0502020204030204" pitchFamily="34" charset="0"/>
              </a:rPr>
              <a:t>AKTIVNO SUDJELOVANJE ŽUPANIJE, GRADOVA I OPĆINA U PRIVLAČENJU INVESTICIJA</a:t>
            </a: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r-HR" sz="1600" b="1" dirty="0">
              <a:solidFill>
                <a:prstClr val="black"/>
              </a:solidFill>
              <a:latin typeface="Calibri (Body)"/>
              <a:cs typeface="Calibri" panose="020F0502020204030204" pitchFamily="34" charset="0"/>
            </a:endParaRPr>
          </a:p>
          <a:p>
            <a:pPr lvl="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prstClr val="black"/>
                </a:solidFill>
                <a:latin typeface="Calibri (Body)"/>
                <a:cs typeface="Calibri" panose="020F0502020204030204" pitchFamily="34" charset="0"/>
              </a:rPr>
              <a:t>GENERIRATI POSLOVNE AKTIVNOSTI KOJE ĆE DOPRINIJETI ODRŽIVOM RAZVOJU (GOSPODARENJE OTPADOM – RECIKLAŽNA DVORIŠTA ZA GRAĐEVINSKI OTPAD I DR.)</a:t>
            </a:r>
            <a:endParaRPr lang="pl-PL" sz="1600" b="1" dirty="0">
              <a:solidFill>
                <a:prstClr val="black"/>
              </a:solidFill>
              <a:latin typeface="Calibri (Body)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88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ocuments\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758" y="4220815"/>
            <a:ext cx="2585954" cy="1343605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/>
              <a:t>ZAKLJUČAK FORUMA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1016" y="1388752"/>
            <a:ext cx="8721969" cy="1327639"/>
          </a:xfrm>
        </p:spPr>
        <p:txBody>
          <a:bodyPr/>
          <a:lstStyle/>
          <a:p>
            <a:r>
              <a:rPr lang="hr-HR" sz="2000" b="1" dirty="0"/>
              <a:t>Gradovi i Županija će u okviru svojih ovlasti i mogućnosti podržati rješavanje aktualnih problema obrtništva u cilju stvaranja što povoljnijih uvjeta na tržištu te razmotriti mogućnosti većeg utjecaja i sudjelovanja obrtnika i poduzetnika u kreiranju gospodarskih kretanja.                            </a:t>
            </a:r>
          </a:p>
          <a:p>
            <a:endParaRPr lang="hr-HR" sz="2000" b="1" dirty="0"/>
          </a:p>
          <a:p>
            <a:endParaRPr lang="hr-HR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471" y="3110096"/>
            <a:ext cx="3837062" cy="92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35483"/>
            <a:ext cx="2009793" cy="44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2" y="3188116"/>
            <a:ext cx="4551336" cy="237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ocuments\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661" y="3057586"/>
            <a:ext cx="3986679" cy="207139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12" name="Title 9"/>
          <p:cNvSpPr txBox="1">
            <a:spLocks/>
          </p:cNvSpPr>
          <p:nvPr/>
        </p:nvSpPr>
        <p:spPr>
          <a:xfrm>
            <a:off x="17252" y="0"/>
            <a:ext cx="9126747" cy="1301262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000" b="1" dirty="0"/>
              <a:t>ZAHVALJUJEMO NA PAŽNJI!</a:t>
            </a:r>
            <a:endParaRPr lang="hr-HR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521" y="1804977"/>
            <a:ext cx="5096958" cy="12283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678" y="5591908"/>
            <a:ext cx="1475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/>
              <a:t>www.okz.hr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8837" y="5591908"/>
            <a:ext cx="327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www.zagrebacka-zupanija.hr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xmlns="" id="{D9FD51FF-A2B4-4BB7-973A-B313D6532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737181"/>
              </p:ext>
            </p:extLst>
          </p:nvPr>
        </p:nvGraphicFramePr>
        <p:xfrm>
          <a:off x="234950" y="1329266"/>
          <a:ext cx="8705849" cy="4576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974">
                  <a:extLst>
                    <a:ext uri="{9D8B030D-6E8A-4147-A177-3AD203B41FA5}">
                      <a16:colId xmlns:a16="http://schemas.microsoft.com/office/drawing/2014/main" xmlns="" val="2357845459"/>
                    </a:ext>
                  </a:extLst>
                </a:gridCol>
                <a:gridCol w="3336883">
                  <a:extLst>
                    <a:ext uri="{9D8B030D-6E8A-4147-A177-3AD203B41FA5}">
                      <a16:colId xmlns:a16="http://schemas.microsoft.com/office/drawing/2014/main" xmlns="" val="2246229958"/>
                    </a:ext>
                  </a:extLst>
                </a:gridCol>
                <a:gridCol w="997701">
                  <a:extLst>
                    <a:ext uri="{9D8B030D-6E8A-4147-A177-3AD203B41FA5}">
                      <a16:colId xmlns:a16="http://schemas.microsoft.com/office/drawing/2014/main" xmlns="" val="4147263241"/>
                    </a:ext>
                  </a:extLst>
                </a:gridCol>
                <a:gridCol w="1111474">
                  <a:extLst>
                    <a:ext uri="{9D8B030D-6E8A-4147-A177-3AD203B41FA5}">
                      <a16:colId xmlns:a16="http://schemas.microsoft.com/office/drawing/2014/main" xmlns="" val="3932667728"/>
                    </a:ext>
                  </a:extLst>
                </a:gridCol>
                <a:gridCol w="1304802">
                  <a:extLst>
                    <a:ext uri="{9D8B030D-6E8A-4147-A177-3AD203B41FA5}">
                      <a16:colId xmlns:a16="http://schemas.microsoft.com/office/drawing/2014/main" xmlns="" val="1505236458"/>
                    </a:ext>
                  </a:extLst>
                </a:gridCol>
                <a:gridCol w="1380015">
                  <a:extLst>
                    <a:ext uri="{9D8B030D-6E8A-4147-A177-3AD203B41FA5}">
                      <a16:colId xmlns:a16="http://schemas.microsoft.com/office/drawing/2014/main" xmlns="" val="358008044"/>
                    </a:ext>
                  </a:extLst>
                </a:gridCol>
              </a:tblGrid>
              <a:tr h="508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R.br.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Potpora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>
                          <a:effectLst/>
                        </a:rPr>
                        <a:t>isplaćeno potpora obrtima 2016. 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>
                          <a:effectLst/>
                        </a:rPr>
                        <a:t>Isplaćeno obrtima iznos 2016.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broj potpora obrtima 2017. 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isplaćeno obrtima iznos 2017.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extLst>
                  <a:ext uri="{0D108BD9-81ED-4DB2-BD59-A6C34878D82A}">
                    <a16:rowId xmlns:a16="http://schemas.microsoft.com/office/drawing/2014/main" xmlns="" val="3467218786"/>
                  </a:ext>
                </a:extLst>
              </a:tr>
              <a:tr h="573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Početak poslovanja poduzetnika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dirty="0">
                          <a:effectLst/>
                        </a:rPr>
                        <a:t>67.778,93</a:t>
                      </a:r>
                      <a:endParaRPr lang="hr-H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77.411,45</a:t>
                      </a:r>
                    </a:p>
                  </a:txBody>
                  <a:tcPr marL="68586" marR="68586" marT="0" marB="0" anchor="b"/>
                </a:tc>
                <a:extLst>
                  <a:ext uri="{0D108BD9-81ED-4DB2-BD59-A6C34878D82A}">
                    <a16:rowId xmlns:a16="http://schemas.microsoft.com/office/drawing/2014/main" xmlns="" val="2056704869"/>
                  </a:ext>
                </a:extLst>
              </a:tr>
              <a:tr h="499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Žene poduzetnice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dirty="0">
                          <a:effectLst/>
                        </a:rPr>
                        <a:t>110.000,00</a:t>
                      </a:r>
                      <a:endParaRPr lang="hr-H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210.907,55</a:t>
                      </a:r>
                    </a:p>
                  </a:txBody>
                  <a:tcPr marL="68586" marR="68586" marT="0" marB="0" anchor="b"/>
                </a:tc>
                <a:extLst>
                  <a:ext uri="{0D108BD9-81ED-4DB2-BD59-A6C34878D82A}">
                    <a16:rowId xmlns:a16="http://schemas.microsoft.com/office/drawing/2014/main" xmlns="" val="2222691910"/>
                  </a:ext>
                </a:extLst>
              </a:tr>
              <a:tr h="550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Konkurentnost – proizvodne </a:t>
                      </a:r>
                      <a:r>
                        <a:rPr lang="hr-HR" sz="1400" dirty="0" err="1">
                          <a:effectLst/>
                        </a:rPr>
                        <a:t>dj</a:t>
                      </a:r>
                      <a:r>
                        <a:rPr lang="hr-HR" sz="1400" dirty="0">
                          <a:effectLst/>
                        </a:rPr>
                        <a:t>.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dirty="0">
                          <a:effectLst/>
                        </a:rPr>
                        <a:t>840.000,00</a:t>
                      </a:r>
                      <a:endParaRPr lang="hr-H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1.711.265,80</a:t>
                      </a:r>
                    </a:p>
                  </a:txBody>
                  <a:tcPr marL="68586" marR="68586" marT="0" marB="0" anchor="b"/>
                </a:tc>
                <a:extLst>
                  <a:ext uri="{0D108BD9-81ED-4DB2-BD59-A6C34878D82A}">
                    <a16:rowId xmlns:a16="http://schemas.microsoft.com/office/drawing/2014/main" xmlns="" val="3057078992"/>
                  </a:ext>
                </a:extLst>
              </a:tr>
              <a:tr h="478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4.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Konkurentnost – neproizvodne </a:t>
                      </a:r>
                      <a:r>
                        <a:rPr lang="hr-HR" sz="1400" dirty="0" err="1">
                          <a:effectLst/>
                        </a:rPr>
                        <a:t>dj</a:t>
                      </a:r>
                      <a:r>
                        <a:rPr lang="hr-HR" sz="1400" dirty="0">
                          <a:effectLst/>
                        </a:rPr>
                        <a:t>.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dirty="0">
                          <a:effectLst/>
                        </a:rPr>
                        <a:t>250.000,00</a:t>
                      </a:r>
                      <a:endParaRPr lang="hr-H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675.932,94</a:t>
                      </a:r>
                    </a:p>
                  </a:txBody>
                  <a:tcPr marL="68586" marR="68586" marT="0" marB="0" anchor="b"/>
                </a:tc>
                <a:extLst>
                  <a:ext uri="{0D108BD9-81ED-4DB2-BD59-A6C34878D82A}">
                    <a16:rowId xmlns:a16="http://schemas.microsoft.com/office/drawing/2014/main" xmlns="" val="1937082355"/>
                  </a:ext>
                </a:extLst>
              </a:tr>
              <a:tr h="489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5.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Manifestacije - pojedinačni nastup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dirty="0">
                          <a:effectLst/>
                        </a:rPr>
                        <a:t>29.541,75</a:t>
                      </a:r>
                      <a:endParaRPr lang="hr-H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39.556,69</a:t>
                      </a:r>
                    </a:p>
                  </a:txBody>
                  <a:tcPr marL="68586" marR="68586" marT="0" marB="0" anchor="b"/>
                </a:tc>
                <a:extLst>
                  <a:ext uri="{0D108BD9-81ED-4DB2-BD59-A6C34878D82A}">
                    <a16:rowId xmlns:a16="http://schemas.microsoft.com/office/drawing/2014/main" xmlns="" val="2031680728"/>
                  </a:ext>
                </a:extLst>
              </a:tr>
              <a:tr h="672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6.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Tehnička pomoć za projekte financirane iz sredstava EU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dirty="0">
                          <a:effectLst/>
                        </a:rPr>
                        <a:t>24.500,00</a:t>
                      </a:r>
                      <a:endParaRPr lang="hr-H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 anchor="b"/>
                </a:tc>
                <a:extLst>
                  <a:ext uri="{0D108BD9-81ED-4DB2-BD59-A6C34878D82A}">
                    <a16:rowId xmlns:a16="http://schemas.microsoft.com/office/drawing/2014/main" xmlns="" val="1204323117"/>
                  </a:ext>
                </a:extLst>
              </a:tr>
              <a:tr h="313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UKUPNO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dirty="0">
                          <a:effectLst/>
                        </a:rPr>
                        <a:t>1.321.820,68</a:t>
                      </a:r>
                      <a:endParaRPr lang="hr-H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2.715.074,43</a:t>
                      </a:r>
                    </a:p>
                  </a:txBody>
                  <a:tcPr marL="68586" marR="68586" marT="0" marB="0" anchor="b"/>
                </a:tc>
                <a:extLst>
                  <a:ext uri="{0D108BD9-81ED-4DB2-BD59-A6C34878D82A}">
                    <a16:rowId xmlns:a16="http://schemas.microsoft.com/office/drawing/2014/main" xmlns="" val="977292670"/>
                  </a:ext>
                </a:extLst>
              </a:tr>
              <a:tr h="267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/>
                </a:tc>
                <a:extLst>
                  <a:ext uri="{0D108BD9-81ED-4DB2-BD59-A6C34878D82A}">
                    <a16:rowId xmlns:a16="http://schemas.microsoft.com/office/drawing/2014/main" xmlns="" val="456365390"/>
                  </a:ext>
                </a:extLst>
              </a:tr>
            </a:tbl>
          </a:graphicData>
        </a:graphic>
      </p:graphicFrame>
      <p:sp>
        <p:nvSpPr>
          <p:cNvPr id="8" name="Title 9"/>
          <p:cNvSpPr txBox="1">
            <a:spLocks/>
          </p:cNvSpPr>
          <p:nvPr/>
        </p:nvSpPr>
        <p:spPr>
          <a:xfrm>
            <a:off x="17253" y="240134"/>
            <a:ext cx="6978770" cy="693517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>
                <a:solidFill>
                  <a:srgbClr val="FFFFFF"/>
                </a:solidFill>
                <a:ea typeface="Calibri" pitchFamily="34" charset="0"/>
                <a:cs typeface="Calibri" pitchFamily="34" charset="0"/>
              </a:rPr>
              <a:t>DODIJELJENI BROJNI POTICAJI OBRTNICIMA I UDRUŽENJIMA – </a:t>
            </a:r>
            <a:br>
              <a:rPr lang="hr-HR" sz="2000" b="1" dirty="0">
                <a:solidFill>
                  <a:srgbClr val="FFFFFF"/>
                </a:solidFill>
                <a:ea typeface="Calibri" pitchFamily="34" charset="0"/>
                <a:cs typeface="Calibri" pitchFamily="34" charset="0"/>
              </a:rPr>
            </a:br>
            <a:r>
              <a:rPr lang="hr-HR" sz="2000" b="1" dirty="0">
                <a:solidFill>
                  <a:srgbClr val="FFFFFF"/>
                </a:solidFill>
                <a:ea typeface="Calibri" pitchFamily="34" charset="0"/>
                <a:cs typeface="Calibri" pitchFamily="34" charset="0"/>
              </a:rPr>
              <a:t>BESPOVRATNE  POTPORE 2017. /</a:t>
            </a:r>
            <a:r>
              <a:rPr lang="hr-HR" sz="2000" b="1">
                <a:solidFill>
                  <a:srgbClr val="FFFFFF"/>
                </a:solidFill>
                <a:ea typeface="Calibri" pitchFamily="34" charset="0"/>
                <a:cs typeface="Calibri" pitchFamily="34" charset="0"/>
              </a:rPr>
              <a:t>USPOREDBA SA </a:t>
            </a:r>
            <a:r>
              <a:rPr lang="hr-HR" sz="2000" b="1" dirty="0">
                <a:solidFill>
                  <a:srgbClr val="FFFFFF"/>
                </a:solidFill>
                <a:ea typeface="Calibri" pitchFamily="34" charset="0"/>
                <a:cs typeface="Calibri" pitchFamily="34" charset="0"/>
              </a:rPr>
              <a:t>2016.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234950" y="1381125"/>
            <a:ext cx="8674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hr-HR" altLang="sr-Latn-RS" b="1"/>
          </a:p>
          <a:p>
            <a:pPr eaLnBrk="1" hangingPunct="1"/>
            <a:endParaRPr lang="hr-HR" altLang="sr-Latn-RS"/>
          </a:p>
        </p:txBody>
      </p:sp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xmlns="" id="{83E7F305-A031-4D1E-8327-CA5F0A7B5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61963"/>
              </p:ext>
            </p:extLst>
          </p:nvPr>
        </p:nvGraphicFramePr>
        <p:xfrm>
          <a:off x="234950" y="1295400"/>
          <a:ext cx="8782049" cy="4478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907">
                  <a:extLst>
                    <a:ext uri="{9D8B030D-6E8A-4147-A177-3AD203B41FA5}">
                      <a16:colId xmlns:a16="http://schemas.microsoft.com/office/drawing/2014/main" xmlns="" val="3723346024"/>
                    </a:ext>
                  </a:extLst>
                </a:gridCol>
                <a:gridCol w="2113633">
                  <a:extLst>
                    <a:ext uri="{9D8B030D-6E8A-4147-A177-3AD203B41FA5}">
                      <a16:colId xmlns:a16="http://schemas.microsoft.com/office/drawing/2014/main" xmlns="" val="2713086173"/>
                    </a:ext>
                  </a:extLst>
                </a:gridCol>
                <a:gridCol w="2170948">
                  <a:extLst>
                    <a:ext uri="{9D8B030D-6E8A-4147-A177-3AD203B41FA5}">
                      <a16:colId xmlns:a16="http://schemas.microsoft.com/office/drawing/2014/main" xmlns="" val="3633955228"/>
                    </a:ext>
                  </a:extLst>
                </a:gridCol>
                <a:gridCol w="1969762">
                  <a:extLst>
                    <a:ext uri="{9D8B030D-6E8A-4147-A177-3AD203B41FA5}">
                      <a16:colId xmlns:a16="http://schemas.microsoft.com/office/drawing/2014/main" xmlns="" val="3830939386"/>
                    </a:ext>
                  </a:extLst>
                </a:gridCol>
                <a:gridCol w="1983799">
                  <a:extLst>
                    <a:ext uri="{9D8B030D-6E8A-4147-A177-3AD203B41FA5}">
                      <a16:colId xmlns:a16="http://schemas.microsoft.com/office/drawing/2014/main" xmlns="" val="3799318331"/>
                    </a:ext>
                  </a:extLst>
                </a:gridCol>
              </a:tblGrid>
              <a:tr h="640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R. br.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Podnositelj prijave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Sajam/Program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Status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Isplaćena potpora (kn)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b"/>
                </a:tc>
                <a:extLst>
                  <a:ext uri="{0D108BD9-81ED-4DB2-BD59-A6C34878D82A}">
                    <a16:rowId xmlns:a16="http://schemas.microsoft.com/office/drawing/2014/main" xmlns="" val="267151265"/>
                  </a:ext>
                </a:extLst>
              </a:tr>
              <a:tr h="752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Udruženje obrtnika Zaprešić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19. sajam gospodarstva u Zaprešiću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Organizator manifestacije na području ZŽ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50.000,00</a:t>
                      </a:r>
                      <a:endParaRPr lang="hr-H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xmlns="" val="219644414"/>
                  </a:ext>
                </a:extLst>
              </a:tr>
              <a:tr h="663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Udruženje obrtnika Ivanić-Grad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ZURKA SHOW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Organizator manifestacije na području ZŽ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16.185,00</a:t>
                      </a:r>
                      <a:endParaRPr lang="hr-H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xmlns="" val="3208767951"/>
                  </a:ext>
                </a:extLst>
              </a:tr>
              <a:tr h="719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3.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Udruženje obrtnika Vrbovec,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25. jesenski međunarodni bjelovarski sajam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Organizator zajedničkog nastupa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16.065,00</a:t>
                      </a:r>
                      <a:endParaRPr lang="hr-H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xmlns="" val="3742078702"/>
                  </a:ext>
                </a:extLst>
              </a:tr>
              <a:tr h="691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4.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Udruženje obrtnika Vrbovec,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20. proljetni međunarodni bjelovarski sajam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Organizator zajedničkog nastupa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7.537,50</a:t>
                      </a:r>
                      <a:endParaRPr lang="hr-H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xmlns="" val="867488326"/>
                  </a:ext>
                </a:extLst>
              </a:tr>
              <a:tr h="773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5.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SVA UDRUŽENJA OBRTNIKA (8)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Programi obrazovanja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Organizatori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165.000,00</a:t>
                      </a:r>
                      <a:endParaRPr lang="hr-H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xmlns="" val="3986507020"/>
                  </a:ext>
                </a:extLst>
              </a:tr>
              <a:tr h="23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400" b="1" dirty="0">
                          <a:effectLst/>
                        </a:rPr>
                        <a:t>UKUPNO</a:t>
                      </a:r>
                      <a:endParaRPr lang="hr-H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</a:rPr>
                        <a:t>254.787,50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xmlns="" val="1859607559"/>
                  </a:ext>
                </a:extLst>
              </a:tr>
            </a:tbl>
          </a:graphicData>
        </a:graphic>
      </p:graphicFrame>
      <p:sp>
        <p:nvSpPr>
          <p:cNvPr id="8" name="Title 9"/>
          <p:cNvSpPr txBox="1">
            <a:spLocks/>
          </p:cNvSpPr>
          <p:nvPr/>
        </p:nvSpPr>
        <p:spPr>
          <a:xfrm>
            <a:off x="17253" y="240134"/>
            <a:ext cx="6978770" cy="693517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800" b="1" dirty="0">
                <a:solidFill>
                  <a:srgbClr val="FFFFFF"/>
                </a:solidFill>
                <a:ea typeface="Calibri" pitchFamily="34" charset="0"/>
                <a:cs typeface="Calibri" pitchFamily="34" charset="0"/>
              </a:rPr>
              <a:t>BESPOVRATNE  POTPORE ZA ORGANIZACIJU SAJMOVA, ZAJEDNIČKE NASTUPE NA SAJMOVIMA I EDUKACIJA  2017.</a:t>
            </a:r>
            <a:endParaRPr lang="hr-H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234950" y="1381125"/>
            <a:ext cx="8674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hr-HR" altLang="sr-Latn-RS" b="1"/>
          </a:p>
          <a:p>
            <a:pPr eaLnBrk="1" hangingPunct="1"/>
            <a:endParaRPr lang="hr-HR" altLang="sr-Latn-RS"/>
          </a:p>
        </p:txBody>
      </p:sp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xmlns="" id="{83E7F305-A031-4D1E-8327-CA5F0A7B5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33436"/>
              </p:ext>
            </p:extLst>
          </p:nvPr>
        </p:nvGraphicFramePr>
        <p:xfrm>
          <a:off x="160866" y="1456266"/>
          <a:ext cx="8748184" cy="4106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810">
                  <a:extLst>
                    <a:ext uri="{9D8B030D-6E8A-4147-A177-3AD203B41FA5}">
                      <a16:colId xmlns:a16="http://schemas.microsoft.com/office/drawing/2014/main" xmlns="" val="3723346024"/>
                    </a:ext>
                  </a:extLst>
                </a:gridCol>
                <a:gridCol w="2105483">
                  <a:extLst>
                    <a:ext uri="{9D8B030D-6E8A-4147-A177-3AD203B41FA5}">
                      <a16:colId xmlns:a16="http://schemas.microsoft.com/office/drawing/2014/main" xmlns="" val="2713086173"/>
                    </a:ext>
                  </a:extLst>
                </a:gridCol>
                <a:gridCol w="2162577">
                  <a:extLst>
                    <a:ext uri="{9D8B030D-6E8A-4147-A177-3AD203B41FA5}">
                      <a16:colId xmlns:a16="http://schemas.microsoft.com/office/drawing/2014/main" xmlns="" val="3633955228"/>
                    </a:ext>
                  </a:extLst>
                </a:gridCol>
                <a:gridCol w="1962165">
                  <a:extLst>
                    <a:ext uri="{9D8B030D-6E8A-4147-A177-3AD203B41FA5}">
                      <a16:colId xmlns:a16="http://schemas.microsoft.com/office/drawing/2014/main" xmlns="" val="3830939386"/>
                    </a:ext>
                  </a:extLst>
                </a:gridCol>
                <a:gridCol w="1976149">
                  <a:extLst>
                    <a:ext uri="{9D8B030D-6E8A-4147-A177-3AD203B41FA5}">
                      <a16:colId xmlns:a16="http://schemas.microsoft.com/office/drawing/2014/main" xmlns="" val="3799318331"/>
                    </a:ext>
                  </a:extLst>
                </a:gridCol>
              </a:tblGrid>
              <a:tr h="709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R. br.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Podnositelj prijave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Sajam/Program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Status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Isplaćena potpora (kn)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b"/>
                </a:tc>
                <a:extLst>
                  <a:ext uri="{0D108BD9-81ED-4DB2-BD59-A6C34878D82A}">
                    <a16:rowId xmlns:a16="http://schemas.microsoft.com/office/drawing/2014/main" xmlns="" val="267151265"/>
                  </a:ext>
                </a:extLst>
              </a:tr>
              <a:tr h="833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Obrtnička komora Zagreb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II. OBRTNIČKI SAJAM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Organizator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100.000,00</a:t>
                      </a:r>
                      <a:endParaRPr lang="hr-H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xmlns="" val="219644414"/>
                  </a:ext>
                </a:extLst>
              </a:tr>
              <a:tr h="735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Sajam automobila Zagreb</a:t>
                      </a: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OTVORENI DVERI VRBOVEC</a:t>
                      </a: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Organizator</a:t>
                      </a: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31.040,00</a:t>
                      </a: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xmlns="" val="3208767951"/>
                  </a:ext>
                </a:extLst>
              </a:tr>
              <a:tr h="797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 Velika Gorica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AIRVG 2017 Zrakoplovni dan u Velikoj Gorici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Organizator</a:t>
                      </a: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50.000,00</a:t>
                      </a: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xmlns="" val="3742078702"/>
                  </a:ext>
                </a:extLst>
              </a:tr>
              <a:tr h="766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4.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 Samobor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Samoborski proljetni sajam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Organizator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38.221,01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xmlns="" val="867488326"/>
                  </a:ext>
                </a:extLst>
              </a:tr>
              <a:tr h="265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400" b="1" dirty="0">
                          <a:effectLst/>
                        </a:rPr>
                        <a:t>UKUPNO</a:t>
                      </a:r>
                      <a:endParaRPr lang="hr-H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219.261,01</a:t>
                      </a: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xmlns="" val="1859607559"/>
                  </a:ext>
                </a:extLst>
              </a:tr>
            </a:tbl>
          </a:graphicData>
        </a:graphic>
      </p:graphicFrame>
      <p:sp>
        <p:nvSpPr>
          <p:cNvPr id="8" name="Title 9"/>
          <p:cNvSpPr txBox="1">
            <a:spLocks/>
          </p:cNvSpPr>
          <p:nvPr/>
        </p:nvSpPr>
        <p:spPr>
          <a:xfrm>
            <a:off x="17253" y="240134"/>
            <a:ext cx="6978770" cy="693517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>
                <a:cs typeface="Calibri" panose="020F0502020204030204" pitchFamily="34" charset="0"/>
              </a:rPr>
              <a:t>BESPOVRATNE  POTPORE ZA ORGANIZACIJU SAJMOVA U 2017. DRUGIM ORGANIZATORIMA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53" y="240134"/>
            <a:ext cx="6978770" cy="866326"/>
          </a:xfr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IZVRSNA SURADNJA GRADOVA NA LOKALNIM SAJMOVIMA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065" y="1380393"/>
            <a:ext cx="867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r-HR" b="1" dirty="0"/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1" y="1153390"/>
            <a:ext cx="3797919" cy="213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3" y="3646239"/>
            <a:ext cx="4296462" cy="286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6916" y="3894418"/>
            <a:ext cx="4597250" cy="261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757" y="1305069"/>
            <a:ext cx="5145456" cy="2539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600" y="3058887"/>
            <a:ext cx="3797919" cy="46166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Baskerville Old Face" pitchFamily="18" charset="0"/>
              </a:rPr>
              <a:t>Ivanićgradska Bučijada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01" y="6139543"/>
            <a:ext cx="4288114" cy="477054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500" b="1" dirty="0">
                <a:solidFill>
                  <a:schemeClr val="bg1"/>
                </a:solidFill>
                <a:latin typeface="Baskerville Old Face" pitchFamily="18" charset="0"/>
              </a:rPr>
              <a:t>Jaskanske vinske svečanosti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757" y="3289719"/>
            <a:ext cx="5145456" cy="46166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Baskerville Old Face" pitchFamily="18" charset="0"/>
              </a:rPr>
              <a:t>Proljetni sajam Samobor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6916" y="6098592"/>
            <a:ext cx="4597250" cy="40011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bg1"/>
                </a:solidFill>
                <a:latin typeface="Baskerville Old Face" pitchFamily="18" charset="0"/>
              </a:rPr>
              <a:t>Gastro turopolja Velika Gorica</a:t>
            </a:r>
          </a:p>
        </p:txBody>
      </p:sp>
    </p:spTree>
    <p:extLst>
      <p:ext uri="{BB962C8B-B14F-4D97-AF65-F5344CB8AC3E}">
        <p14:creationId xmlns:p14="http://schemas.microsoft.com/office/powerpoint/2010/main" val="13041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83D37A-C1BE-4542-B3AF-548B4A9DE3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19" y="196412"/>
            <a:ext cx="4134396" cy="3100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420" y="3484963"/>
            <a:ext cx="4294415" cy="286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420" y="196412"/>
            <a:ext cx="2667000" cy="307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382"/>
          <a:stretch/>
        </p:blipFill>
        <p:spPr>
          <a:xfrm>
            <a:off x="231219" y="3365176"/>
            <a:ext cx="4134396" cy="3684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31219" y="2795182"/>
            <a:ext cx="41343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bg1"/>
                </a:solidFill>
                <a:latin typeface="Baskerville Old Face" pitchFamily="18" charset="0"/>
              </a:rPr>
              <a:t>       Otvorene dveri Vrbovec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31420" y="3273761"/>
            <a:ext cx="4294415" cy="430887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>
                <a:solidFill>
                  <a:schemeClr val="bg1"/>
                </a:solidFill>
                <a:latin typeface="Baskerville Old Face" pitchFamily="18" charset="0"/>
              </a:rPr>
              <a:t>19. </a:t>
            </a:r>
            <a:r>
              <a:rPr lang="hr-HR" sz="2200" b="1" dirty="0">
                <a:latin typeface="Baskerville Old Face" pitchFamily="18" charset="0"/>
              </a:rPr>
              <a:t> </a:t>
            </a:r>
            <a:r>
              <a:rPr lang="hr-HR" sz="2200" b="1" dirty="0">
                <a:solidFill>
                  <a:schemeClr val="bg1"/>
                </a:solidFill>
                <a:latin typeface="Baskerville Old Face" pitchFamily="18" charset="0"/>
              </a:rPr>
              <a:t>Sajam</a:t>
            </a:r>
            <a:r>
              <a:rPr lang="hr-HR" sz="2200" b="1" dirty="0">
                <a:latin typeface="Baskerville Old Face" pitchFamily="18" charset="0"/>
              </a:rPr>
              <a:t> </a:t>
            </a:r>
            <a:r>
              <a:rPr lang="hr-HR" sz="2200" b="1" dirty="0">
                <a:solidFill>
                  <a:schemeClr val="bg1"/>
                </a:solidFill>
                <a:latin typeface="Baskerville Old Face" pitchFamily="18" charset="0"/>
              </a:rPr>
              <a:t>gospodarstva</a:t>
            </a:r>
            <a:r>
              <a:rPr lang="hr-HR" sz="2200" b="1" dirty="0">
                <a:latin typeface="Baskerville Old Face" pitchFamily="18" charset="0"/>
              </a:rPr>
              <a:t> </a:t>
            </a:r>
            <a:r>
              <a:rPr lang="hr-HR" sz="2200" b="1" dirty="0">
                <a:solidFill>
                  <a:schemeClr val="bg1"/>
                </a:solidFill>
                <a:latin typeface="Baskerville Old Face" pitchFamily="18" charset="0"/>
              </a:rPr>
              <a:t>Zaprešić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1219" y="5938289"/>
            <a:ext cx="4134396" cy="40011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bg1"/>
                </a:solidFill>
                <a:latin typeface="Baskerville Old Face" pitchFamily="18" charset="0"/>
              </a:rPr>
              <a:t>Izložba vina u Svetom Ivanu Zelini</a:t>
            </a:r>
          </a:p>
        </p:txBody>
      </p:sp>
    </p:spTree>
    <p:extLst>
      <p:ext uri="{BB962C8B-B14F-4D97-AF65-F5344CB8AC3E}">
        <p14:creationId xmlns:p14="http://schemas.microsoft.com/office/powerpoint/2010/main" val="12566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53" y="240134"/>
            <a:ext cx="6978770" cy="866326"/>
          </a:xfr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SURADNJA S OBRTNOM ZBORNICOM KRŠKO – </a:t>
            </a:r>
            <a:b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50. MEĐUNARODNI OBRTNIČKI SAJAM CELJE 2017.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91020"/>
            <a:ext cx="8356600" cy="4862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dirty="0">
                <a:latin typeface="Calibri (Body)"/>
              </a:rPr>
              <a:t>Najveći sajam te vrste u regiji</a:t>
            </a:r>
            <a:endParaRPr lang="hr-HR" dirty="0">
              <a:latin typeface="Calibri (Body)"/>
            </a:endParaRPr>
          </a:p>
          <a:p>
            <a:endParaRPr lang="hr-HR" dirty="0">
              <a:latin typeface="Calibri (Body)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dirty="0">
                <a:latin typeface="Calibri (Body)"/>
              </a:rPr>
              <a:t>Hrvatska zemlja partner 50. MOS-a na kojem poduzetnici imaju priliku za izravan susret s kolegama i mogućnost povezivanja i suradnje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vi-VN" dirty="0">
              <a:latin typeface="Calibri (Body)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dirty="0">
                <a:latin typeface="Calibri (Body)"/>
              </a:rPr>
              <a:t>Obrtnička komora Zagreb sudjelovala na okruglim stolovima o mogućnostima građevnog sektora Hrvatske i Slovenije i gospodarenjem otpadom i otpadnim vodama, kao i ekonomiji dijeljenja na kojoj su sudjelovali taksisti</a:t>
            </a:r>
          </a:p>
          <a:p>
            <a:endParaRPr lang="vi-VN" dirty="0">
              <a:latin typeface="Calibri (Body)"/>
            </a:endParaRPr>
          </a:p>
          <a:p>
            <a:r>
              <a:rPr lang="vi-VN" u="sng" dirty="0">
                <a:latin typeface="Calibri (Body)"/>
              </a:rPr>
              <a:t>Na sajmu su izlagali i obrtnici s područja Zagrebačke županije: </a:t>
            </a:r>
          </a:p>
          <a:p>
            <a:r>
              <a:rPr lang="vi-VN" dirty="0">
                <a:latin typeface="Calibri (Body)"/>
              </a:rPr>
              <a:t>Radiona za izradu zupčastih i pužnih prijenosa-Habuš iz Velike Gorice vl. Ivan Habuš, obrt za usluge i proizvodnju „Nirvana-Art“ iz Velike Gorice vl. Nirvana Pišković, Alpha metal obrt za obradu metala iz Bregane vl. Irena Ivanščak,</a:t>
            </a:r>
            <a:r>
              <a:rPr lang="hr-HR" dirty="0">
                <a:latin typeface="Calibri (Body)"/>
              </a:rPr>
              <a:t> </a:t>
            </a:r>
            <a:r>
              <a:rPr lang="vi-VN" dirty="0">
                <a:latin typeface="Calibri (Body)"/>
              </a:rPr>
              <a:t>Roto kruna iz Velike Gorice vl. Roman Krunić </a:t>
            </a:r>
            <a:r>
              <a:rPr lang="hr-HR" dirty="0">
                <a:latin typeface="Calibri (Body)"/>
              </a:rPr>
              <a:t> </a:t>
            </a:r>
            <a:r>
              <a:rPr lang="vi-VN" dirty="0">
                <a:latin typeface="Calibri (Body)"/>
              </a:rPr>
              <a:t>i obrt Gumbplast vl. Jasenka Jančić iz Zaprešića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2000" b="1" dirty="0"/>
          </a:p>
          <a:p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930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70" y="1284628"/>
            <a:ext cx="3986893" cy="256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SURADNJA S OBRTNOM ZBORNICOM KRŠKO –</a:t>
            </a:r>
          </a:p>
          <a:p>
            <a:pPr algn="l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50. MEĐUNARODNI OBRTNIČKI SAJAM CELJE 2017.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058" y="3875314"/>
            <a:ext cx="4201885" cy="270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631" y="1284628"/>
            <a:ext cx="3454248" cy="2563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92270" y="3478953"/>
            <a:ext cx="3986893" cy="369332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Mogućnosti građevinskog sektora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8631" y="3471333"/>
            <a:ext cx="3454248" cy="36933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Okrugli stol taksista</a:t>
            </a:r>
          </a:p>
        </p:txBody>
      </p:sp>
    </p:spTree>
    <p:extLst>
      <p:ext uri="{BB962C8B-B14F-4D97-AF65-F5344CB8AC3E}">
        <p14:creationId xmlns:p14="http://schemas.microsoft.com/office/powerpoint/2010/main" val="6729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53" y="240134"/>
            <a:ext cx="6978770" cy="866326"/>
          </a:xfr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USPJEŠNO KORIŠTENJE JAVNIH MEDIJA GRADOVA I ŽUPANIJE U PROMOCIJI OBRTNIŠTVA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065" y="1380393"/>
            <a:ext cx="867387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800" b="1" dirty="0"/>
              <a:t>odlična suradnja s medijima u promociji obrtništva i projekata koje provodi Obrtnička komora Zagreb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r-HR" sz="2800" b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800" b="1" dirty="0"/>
              <a:t>omogućen medijski prostor na portalima gradova i Županije, javnim medijima na području Županije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HR" sz="2800" b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HR" sz="2800" b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HR" sz="2000" b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HR" sz="2000" b="1" dirty="0"/>
          </a:p>
          <a:p>
            <a:endParaRPr lang="hr-H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371" y="3751874"/>
            <a:ext cx="3851564" cy="2197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65" y="4180114"/>
            <a:ext cx="4796592" cy="1626528"/>
          </a:xfrm>
        </p:spPr>
      </p:pic>
    </p:spTree>
    <p:extLst>
      <p:ext uri="{BB962C8B-B14F-4D97-AF65-F5344CB8AC3E}">
        <p14:creationId xmlns:p14="http://schemas.microsoft.com/office/powerpoint/2010/main" val="22100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37" y="1597864"/>
            <a:ext cx="6282149" cy="400068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16935"/>
            <a:ext cx="8229600" cy="4706471"/>
          </a:xfrm>
        </p:spPr>
        <p:txBody>
          <a:bodyPr/>
          <a:lstStyle/>
          <a:p>
            <a:pPr marL="400050" indent="-400050" algn="just">
              <a:buNone/>
            </a:pPr>
            <a:endParaRPr lang="hr-HR" sz="1600" b="1" u="sng" dirty="0"/>
          </a:p>
          <a:p>
            <a:pPr marL="400050" indent="-400050" algn="just">
              <a:buNone/>
            </a:pPr>
            <a:endParaRPr lang="hr-HR" sz="1600" dirty="0"/>
          </a:p>
          <a:p>
            <a:pPr marL="400050" indent="-400050" algn="just">
              <a:buFont typeface="Arial"/>
              <a:buAutoNum type="romanUcPeriod" startAt="4"/>
            </a:pPr>
            <a:endParaRPr lang="hr-HR" sz="1600" dirty="0"/>
          </a:p>
          <a:p>
            <a:pPr marL="400050" indent="-400050" algn="just">
              <a:buAutoNum type="romanUcPeriod" startAt="4"/>
            </a:pPr>
            <a:endParaRPr lang="hr-HR" sz="1600" dirty="0"/>
          </a:p>
          <a:p>
            <a:pPr algn="just">
              <a:buNone/>
            </a:pPr>
            <a:endParaRPr lang="hr-HR" sz="1800" b="1" dirty="0"/>
          </a:p>
          <a:p>
            <a:pPr algn="just">
              <a:buNone/>
            </a:pPr>
            <a:endParaRPr lang="hr-HR" sz="1600" dirty="0"/>
          </a:p>
          <a:p>
            <a:pPr marL="514350" indent="-514350" algn="just">
              <a:buNone/>
            </a:pPr>
            <a:r>
              <a:rPr lang="hr-HR" sz="1600" dirty="0"/>
              <a:t>                            </a:t>
            </a:r>
          </a:p>
          <a:p>
            <a:pPr marL="400050" indent="-400050" algn="just">
              <a:buAutoNum type="romanUcPeriod"/>
            </a:pPr>
            <a:endParaRPr lang="hr-HR" sz="1600" dirty="0"/>
          </a:p>
        </p:txBody>
      </p:sp>
      <p:cxnSp>
        <p:nvCxnSpPr>
          <p:cNvPr id="9" name="Ravni poveznik sa strelicom 8"/>
          <p:cNvCxnSpPr/>
          <p:nvPr/>
        </p:nvCxnSpPr>
        <p:spPr>
          <a:xfrm>
            <a:off x="5046453" y="2458528"/>
            <a:ext cx="2323831" cy="23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>
            <a:off x="5874589" y="2922702"/>
            <a:ext cx="1628760" cy="45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>
            <a:off x="5520906" y="3904744"/>
            <a:ext cx="161736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>
            <a:off x="4364966" y="4058632"/>
            <a:ext cx="1385839" cy="12735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/>
          <p:nvPr/>
        </p:nvCxnSpPr>
        <p:spPr>
          <a:xfrm flipH="1" flipV="1">
            <a:off x="1804013" y="2532392"/>
            <a:ext cx="1275359" cy="478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/>
          <p:nvPr/>
        </p:nvCxnSpPr>
        <p:spPr>
          <a:xfrm flipH="1" flipV="1">
            <a:off x="1574766" y="2922702"/>
            <a:ext cx="1142555" cy="319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/>
          <p:nvPr/>
        </p:nvCxnSpPr>
        <p:spPr>
          <a:xfrm flipH="1">
            <a:off x="1750590" y="4353483"/>
            <a:ext cx="730752" cy="4172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>
            <a:off x="5201728" y="3292034"/>
            <a:ext cx="2083158" cy="668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kstniOkvir 24"/>
          <p:cNvSpPr txBox="1"/>
          <p:nvPr/>
        </p:nvSpPr>
        <p:spPr>
          <a:xfrm>
            <a:off x="270070" y="2379992"/>
            <a:ext cx="1641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U.O</a:t>
            </a:r>
            <a:r>
              <a:rPr lang="hr-HR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ZAPREŠIĆ</a:t>
            </a:r>
          </a:p>
        </p:txBody>
      </p:sp>
      <p:sp>
        <p:nvSpPr>
          <p:cNvPr id="26" name="TekstniOkvir 25"/>
          <p:cNvSpPr txBox="1"/>
          <p:nvPr/>
        </p:nvSpPr>
        <p:spPr>
          <a:xfrm>
            <a:off x="43421" y="2813850"/>
            <a:ext cx="1801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U.O</a:t>
            </a:r>
            <a:r>
              <a:rPr lang="hr-HR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SAMOBOR</a:t>
            </a:r>
          </a:p>
        </p:txBody>
      </p:sp>
      <p:sp>
        <p:nvSpPr>
          <p:cNvPr id="27" name="TekstniOkvir 26"/>
          <p:cNvSpPr txBox="1"/>
          <p:nvPr/>
        </p:nvSpPr>
        <p:spPr>
          <a:xfrm>
            <a:off x="8461" y="4770718"/>
            <a:ext cx="209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U.O</a:t>
            </a:r>
            <a:r>
              <a:rPr lang="hr-HR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JASTREBARSKO</a:t>
            </a:r>
          </a:p>
        </p:txBody>
      </p:sp>
      <p:sp>
        <p:nvSpPr>
          <p:cNvPr id="28" name="TekstniOkvir 27"/>
          <p:cNvSpPr txBox="1"/>
          <p:nvPr/>
        </p:nvSpPr>
        <p:spPr>
          <a:xfrm>
            <a:off x="7430668" y="2258677"/>
            <a:ext cx="164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U.O</a:t>
            </a:r>
            <a:r>
              <a:rPr lang="hr-HR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hr-HR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SV.IVAN</a:t>
            </a:r>
            <a:r>
              <a:rPr lang="hr-HR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ZELINA</a:t>
            </a:r>
          </a:p>
        </p:txBody>
      </p:sp>
      <p:sp>
        <p:nvSpPr>
          <p:cNvPr id="29" name="TekstniOkvir 28"/>
          <p:cNvSpPr txBox="1"/>
          <p:nvPr/>
        </p:nvSpPr>
        <p:spPr>
          <a:xfrm>
            <a:off x="7459066" y="2809859"/>
            <a:ext cx="1641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U.O</a:t>
            </a:r>
            <a:r>
              <a:rPr lang="hr-HR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VRBOVEC</a:t>
            </a:r>
          </a:p>
        </p:txBody>
      </p:sp>
      <p:sp>
        <p:nvSpPr>
          <p:cNvPr id="30" name="TekstniOkvir 29"/>
          <p:cNvSpPr txBox="1"/>
          <p:nvPr/>
        </p:nvSpPr>
        <p:spPr>
          <a:xfrm>
            <a:off x="7299016" y="3192978"/>
            <a:ext cx="1844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U.O</a:t>
            </a:r>
            <a:r>
              <a:rPr lang="hr-HR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 DUGO SELO</a:t>
            </a:r>
          </a:p>
        </p:txBody>
      </p:sp>
      <p:sp>
        <p:nvSpPr>
          <p:cNvPr id="31" name="TekstniOkvir 30"/>
          <p:cNvSpPr txBox="1"/>
          <p:nvPr/>
        </p:nvSpPr>
        <p:spPr>
          <a:xfrm>
            <a:off x="7159546" y="3772675"/>
            <a:ext cx="2071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U.O</a:t>
            </a:r>
            <a:r>
              <a:rPr lang="hr-HR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IVANIĆ-GRAD</a:t>
            </a:r>
          </a:p>
        </p:txBody>
      </p:sp>
      <p:sp>
        <p:nvSpPr>
          <p:cNvPr id="32" name="TekstniOkvir 31"/>
          <p:cNvSpPr txBox="1"/>
          <p:nvPr/>
        </p:nvSpPr>
        <p:spPr>
          <a:xfrm>
            <a:off x="5737236" y="5227996"/>
            <a:ext cx="2274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U.O</a:t>
            </a:r>
            <a:r>
              <a:rPr lang="hr-HR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 VELIKA GORICA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53" y="240134"/>
            <a:ext cx="6978770" cy="866326"/>
          </a:xfr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r>
              <a:rPr lang="pl-PL" sz="2400" b="1" dirty="0">
                <a:solidFill>
                  <a:schemeClr val="bg1"/>
                </a:solidFill>
              </a:rPr>
              <a:t>OBRTNIČKA KOMORA ZAGREB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UDRUŽENJA OBRTNIKA U ZAGREBAČKOJ  ŽUPANIJI</a:t>
            </a:r>
            <a:endParaRPr lang="hr-H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17253" y="240134"/>
            <a:ext cx="6978770" cy="866326"/>
          </a:xfr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USPJEŠNO KORIŠTENJE JAVNIH MEDIJA GRADOVA I ŽUPANIJE U PROMOCIJI OBRTNIŠTVA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49" y="4541551"/>
            <a:ext cx="4409148" cy="1457313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7914" y="2815519"/>
            <a:ext cx="5400457" cy="14299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131" y="4898571"/>
            <a:ext cx="4798869" cy="11002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197" y="1328338"/>
            <a:ext cx="4266016" cy="11372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49" y="1238610"/>
            <a:ext cx="4584246" cy="15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17252" y="2420625"/>
            <a:ext cx="9126747" cy="957841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r-HR" sz="3200" b="1" dirty="0">
                <a:cs typeface="Calibri" panose="020F0502020204030204" pitchFamily="34" charset="0"/>
              </a:rPr>
              <a:t>PROJEKTI OBRTNIČKE KOMORE ZAGREB </a:t>
            </a:r>
            <a:endParaRPr lang="hr-HR" sz="3200" b="1" dirty="0"/>
          </a:p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83" y="3788230"/>
            <a:ext cx="4398242" cy="2144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383" y="461919"/>
            <a:ext cx="4189036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050" y="3877666"/>
            <a:ext cx="3862435" cy="1965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6435" y="489856"/>
            <a:ext cx="3043434" cy="1658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b="1" u="sng" dirty="0"/>
              <a:t>Cilj: </a:t>
            </a:r>
            <a:r>
              <a:rPr lang="hr-HR" sz="2000" dirty="0"/>
              <a:t>promidžba i promocija obrtničkih proizvoda putem kupona s popustom u 24 sata i Obrtničkom listu, potaknuti građane na kupnju proizvoda vrhunske kvalitete u izradi naših obrtnika</a:t>
            </a:r>
          </a:p>
          <a:p>
            <a:endParaRPr lang="hr-HR" sz="2000" dirty="0"/>
          </a:p>
          <a:p>
            <a:r>
              <a:rPr lang="hr-HR" sz="2000" dirty="0"/>
              <a:t>U dva kruga sudjelovalo je ukupno </a:t>
            </a:r>
            <a:r>
              <a:rPr lang="hr-HR" sz="2000" b="1" dirty="0"/>
              <a:t>64 obrta s područja grada Zagreba i Zagrebačke župnije</a:t>
            </a:r>
            <a:endParaRPr lang="hr-HR" sz="2000" dirty="0"/>
          </a:p>
          <a:p>
            <a:r>
              <a:rPr lang="hr-HR" sz="2000" dirty="0"/>
              <a:t>Pozitivni rezultati i  dobar odaziv građana</a:t>
            </a:r>
          </a:p>
          <a:p>
            <a:endParaRPr lang="hr-HR" sz="2000" dirty="0"/>
          </a:p>
          <a:p>
            <a:endParaRPr lang="hr-HR" dirty="0"/>
          </a:p>
        </p:txBody>
      </p:sp>
      <p:sp>
        <p:nvSpPr>
          <p:cNvPr id="4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PROGRAM POGODNOSTI ARTIFEX ZAJEDNIČKA PRODAJA – Obrtnička shopping zona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36" y="4306869"/>
            <a:ext cx="9010128" cy="1819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53" y="240134"/>
            <a:ext cx="6978770" cy="866326"/>
          </a:xfr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VIŠE OD 90 PARTNERA U PROJEKTU POGODNOSTI ARTIFEX ZAJEDNIČKA NABAVA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618" y="1166871"/>
            <a:ext cx="5974765" cy="4831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img-2-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0063" y="0"/>
            <a:ext cx="9644063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714375"/>
            <a:ext cx="24050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00063" y="4857750"/>
            <a:ext cx="9644063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Zagreb Crafts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642938"/>
            <a:ext cx="25479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625" y="1285875"/>
            <a:ext cx="8358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Zagreb Crafts - </a:t>
            </a:r>
            <a:r>
              <a:rPr lang="hr-HR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  <a:hlinkClick r:id="rId3"/>
              </a:rPr>
              <a:t>www.zagrebcrafts.hr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5" y="2143125"/>
            <a:ext cx="6143625" cy="375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digitalna platforma za popularizaciju i komercijalizaciju obrtničkih proizvoda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hr-HR" sz="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pokrenuta 2016. u partnerstvu Obrtničke komore Zagreb i 24sata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hr-HR" sz="800" dirty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dvojezično predstavlja tradicijske i umjetničke obrte s područja Zagreba i Zagrebačke županije </a:t>
            </a:r>
          </a:p>
          <a:p>
            <a:pPr algn="just">
              <a:defRPr/>
            </a:pPr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(tekst, fotogalerija obrta i proizvoda, video, katalog proizvoda)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hr-HR" sz="800" dirty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do sada je prezentirano 70 obrta, a do lipnja 2018. planirana obrada dodatnih 30 s područja Zagreba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hr-HR" sz="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mogućnost za uključivanje dodatnih obrta s područja Zagrebačke županije</a:t>
            </a:r>
            <a:endParaRPr lang="en-US" sz="1900" dirty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1785938"/>
            <a:ext cx="2000250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2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519113"/>
            <a:ext cx="84772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500063"/>
            <a:ext cx="25479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495300"/>
            <a:ext cx="8763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1785938"/>
            <a:ext cx="23574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9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519113"/>
            <a:ext cx="84772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500188"/>
            <a:ext cx="68484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714750" y="857250"/>
            <a:ext cx="41402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hr-HR" sz="1700"/>
          </a:p>
          <a:p>
            <a:pPr eaLnBrk="1" hangingPunct="1"/>
            <a:endParaRPr lang="en-US" sz="1700"/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2881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0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519113"/>
            <a:ext cx="84772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73"/>
          <a:stretch>
            <a:fillRect/>
          </a:stretch>
        </p:blipFill>
        <p:spPr bwMode="auto">
          <a:xfrm>
            <a:off x="1214438" y="857250"/>
            <a:ext cx="66960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6045" y="3824367"/>
            <a:ext cx="8259273" cy="3094014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hr-HR" sz="2000" b="1" dirty="0"/>
              <a:t>JAČANJE PRAVNOG POLOŽAJA OBRTNIKA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hr-HR" sz="2000" b="1" dirty="0"/>
              <a:t>FLEKSIBILNO RADNO ZAKONODAVSTVO I ZAPOŠLJAVANJE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hr-HR" sz="2000" b="1" dirty="0"/>
              <a:t>STABILNA POREZNA POLITIKA I FINANCIRANJE OBRTA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hr-HR" sz="2000" b="1" dirty="0"/>
              <a:t>FINANCIJSKA DISCIPLINA - BOLJA NAPLATA POTRAŽIVANJA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hr-HR" sz="2000" b="1" dirty="0"/>
              <a:t>STRUKOVNO OBRAZOVANJE - TEMELJ RAZVOJA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hr-HR" sz="2000" b="1" dirty="0"/>
              <a:t>HRVATSKA OBRTNIČKA KOMORA - ZASTUPNICA INTERESA OBRTNIKA </a:t>
            </a:r>
            <a:endParaRPr lang="hr-HR" sz="1600" b="1" dirty="0"/>
          </a:p>
          <a:p>
            <a:pPr marL="400050" indent="-400050" algn="just">
              <a:buNone/>
            </a:pPr>
            <a:endParaRPr lang="hr-HR" sz="1600" dirty="0"/>
          </a:p>
          <a:p>
            <a:pPr marL="400050" indent="-400050" algn="just">
              <a:buFont typeface="Arial"/>
              <a:buAutoNum type="romanUcPeriod" startAt="4"/>
            </a:pPr>
            <a:endParaRPr lang="hr-HR" sz="1600" dirty="0"/>
          </a:p>
          <a:p>
            <a:pPr marL="400050" indent="-400050" algn="just">
              <a:buAutoNum type="romanUcPeriod" startAt="4"/>
            </a:pPr>
            <a:endParaRPr lang="hr-HR" sz="1600" dirty="0"/>
          </a:p>
          <a:p>
            <a:pPr algn="just">
              <a:buNone/>
            </a:pPr>
            <a:endParaRPr lang="hr-HR" sz="1800" b="1" dirty="0"/>
          </a:p>
          <a:p>
            <a:pPr algn="just">
              <a:buNone/>
            </a:pPr>
            <a:endParaRPr lang="hr-HR" sz="1600" dirty="0"/>
          </a:p>
          <a:p>
            <a:pPr marL="514350" indent="-514350" algn="just">
              <a:buNone/>
            </a:pPr>
            <a:r>
              <a:rPr lang="hr-HR" sz="1600" dirty="0"/>
              <a:t>                            </a:t>
            </a:r>
          </a:p>
          <a:p>
            <a:pPr marL="400050" indent="-400050" algn="just">
              <a:buAutoNum type="romanUcPeriod"/>
            </a:pPr>
            <a:endParaRPr lang="hr-HR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12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/>
              <a:t>ZAHTJEVI HOK-e AKTUALNOJ VLASTI </a:t>
            </a:r>
            <a:endParaRPr lang="hr-HR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078" y="1283785"/>
            <a:ext cx="3679845" cy="245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8" y="500063"/>
            <a:ext cx="8572500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Online katalog Zagreb Crafts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5" y="1285875"/>
            <a:ext cx="83581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hr-HR" sz="19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katalog polučuje najveći interes posjetitelja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(ostvareno 15.000 pregleda stranica kataloga te oko 100 online kupnji)</a:t>
            </a:r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14313"/>
            <a:ext cx="25479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1895475"/>
            <a:ext cx="24955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2286000"/>
            <a:ext cx="42560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7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476250"/>
            <a:ext cx="85820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500063"/>
            <a:ext cx="25479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2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61"/>
          <a:stretch>
            <a:fillRect/>
          </a:stretch>
        </p:blipFill>
        <p:spPr bwMode="auto">
          <a:xfrm>
            <a:off x="357188" y="1357313"/>
            <a:ext cx="6929437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88" y="857250"/>
            <a:ext cx="85725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Sezonska izmjena artikala u kataloškoj prodaji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14313"/>
            <a:ext cx="25479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2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1673225"/>
            <a:ext cx="70008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313" y="857250"/>
            <a:ext cx="8929687" cy="508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Interes posjetitelja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14313"/>
            <a:ext cx="25479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1714500"/>
            <a:ext cx="2286000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Svakodnevno pristižu upiti zainteresiranih kupaca ....</a:t>
            </a:r>
            <a:endParaRPr lang="en-US" sz="1900" dirty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3" y="857250"/>
            <a:ext cx="8929687" cy="508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Interes posjetitelja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14313"/>
            <a:ext cx="25479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643063"/>
            <a:ext cx="67913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1938"/>
            <a:ext cx="69834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6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3" y="857250"/>
            <a:ext cx="8929687" cy="508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Interes posjetitelja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14313"/>
            <a:ext cx="25479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85248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2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img-3-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942975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714375"/>
            <a:ext cx="24050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85750" y="4857750"/>
            <a:ext cx="9429750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Zagreb Crafts - posjećenost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857375"/>
            <a:ext cx="8715375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od lansiranja u svibnju 2017. do siječnja 2018. Zagreb Crafts</a:t>
            </a:r>
            <a:r>
              <a:rPr lang="hr-HR" sz="19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ostvario je više od</a:t>
            </a:r>
            <a:r>
              <a:rPr lang="hr-HR" sz="19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270.000 pregleda stranica </a:t>
            </a:r>
            <a:r>
              <a:rPr lang="hr-HR" sz="1900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(pageviews)</a:t>
            </a:r>
            <a:endParaRPr lang="hr-HR" sz="1900" b="1" dirty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hr-HR" sz="8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hr-HR" sz="19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posjet </a:t>
            </a: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prosječno</a:t>
            </a:r>
            <a:r>
              <a:rPr lang="hr-HR" sz="19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traje </a:t>
            </a:r>
            <a:r>
              <a:rPr lang="hr-HR" sz="19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1,11 min </a:t>
            </a:r>
            <a:r>
              <a:rPr lang="hr-HR" sz="1900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(natprosječno)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stopa napuštanja stranice bez interakcije </a:t>
            </a:r>
            <a:r>
              <a:rPr lang="hr-HR" sz="1900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(bounce rate)</a:t>
            </a: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iznosi svega </a:t>
            </a:r>
            <a:r>
              <a:rPr lang="hr-HR" sz="19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2,21%</a:t>
            </a:r>
            <a:endParaRPr lang="en-US" sz="19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14313"/>
            <a:ext cx="25479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6329363"/>
            <a:ext cx="20574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7143750" y="6550025"/>
            <a:ext cx="2000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sz="1400">
                <a:latin typeface="Calibri" pitchFamily="34" charset="0"/>
              </a:rPr>
              <a:t>Izvor: Google Analytics</a:t>
            </a:r>
            <a:endParaRPr lang="en-US" sz="1400">
              <a:latin typeface="Calibri" pitchFamily="34" charset="0"/>
            </a:endParaRP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625"/>
            <a:ext cx="9144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4313" y="857250"/>
            <a:ext cx="8929687" cy="508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Posjećenost stranice</a:t>
            </a: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3313"/>
            <a:ext cx="892968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8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857250"/>
            <a:ext cx="89296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Posjetitelji dolaze iz 103 zemlje odn. 1.175 gradova</a:t>
            </a:r>
            <a:endParaRPr lang="hr-HR" sz="2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14313"/>
            <a:ext cx="25479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8428037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4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8" y="857250"/>
            <a:ext cx="8786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Najviše posjetitelja je iz Zagreba (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4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8.206)</a:t>
            </a:r>
            <a:endParaRPr lang="hr-HR" sz="2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14313"/>
            <a:ext cx="25479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41846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85938"/>
            <a:ext cx="4424363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2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0012" y="4354285"/>
            <a:ext cx="8663976" cy="199208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endParaRPr lang="hr-HR" sz="2000" b="1" dirty="0"/>
          </a:p>
          <a:p>
            <a:pPr algn="just">
              <a:buFont typeface="Wingdings" panose="05000000000000000000" pitchFamily="2" charset="2"/>
              <a:buChar char="§"/>
            </a:pPr>
            <a:endParaRPr lang="hr-HR" sz="2000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000" b="1" dirty="0"/>
              <a:t>Željko Turk, predsjednik Udruge gradova i gradonačelnik Zaprešića rekao je da su teme </a:t>
            </a:r>
            <a:r>
              <a:rPr lang="hr-HR" sz="2000" dirty="0"/>
              <a:t>odraz smjera koje žele provoditi, a to je približavanje javnih funkcija i potreba mjestu u kojem se živi</a:t>
            </a:r>
            <a:endParaRPr lang="hr-HR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7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b="1" dirty="0"/>
              <a:t>U VODICAMA ODRŽAN  9. SUSRET GRADONAČELNIKA </a:t>
            </a:r>
          </a:p>
          <a:p>
            <a:pPr algn="l"/>
            <a:r>
              <a:rPr lang="pl-PL" sz="2000" b="1" dirty="0"/>
              <a:t>I PODUZETNIKA OD 22. DO 24.11.2017.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013" y="1295731"/>
            <a:ext cx="47188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u="sng" dirty="0"/>
              <a:t>Teme/smjernice: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r-HR" sz="2000" dirty="0"/>
              <a:t>potrebno je pronalaziti nove modele suradnje i pojačati komunikaciju  gradskih vlasti i poslovne zajednice,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r-HR" sz="2000" dirty="0"/>
              <a:t>poticati poduzetničke djelatnosti,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r-HR" sz="2000" dirty="0"/>
              <a:t>osvijestiti potrebu za gospodarenjem otpadom,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r-HR" sz="2000" dirty="0"/>
              <a:t>više pažnje posvetiti važnosti gradova, županija i regija</a:t>
            </a:r>
          </a:p>
          <a:p>
            <a:endParaRPr lang="hr-HR" sz="2000" b="1" dirty="0"/>
          </a:p>
          <a:p>
            <a:endParaRPr lang="hr-HR" sz="2000" b="1" dirty="0"/>
          </a:p>
          <a:p>
            <a:endParaRPr lang="hr-HR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sz="2000" b="1" dirty="0"/>
          </a:p>
          <a:p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083" y="1381379"/>
            <a:ext cx="3714251" cy="247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14313"/>
            <a:ext cx="25479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072188"/>
            <a:ext cx="20574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313" y="857250"/>
            <a:ext cx="8929687" cy="508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Najpopularnije stranice Zagreb Crafts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0" y="1714500"/>
            <a:ext cx="3500438" cy="418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9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1.) Cvjećarnica Tea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3.052 pregleda stranice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9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9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2.) Cipele Strugar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2</a:t>
            </a: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.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923</a:t>
            </a: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pregled stranice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9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9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3.) A Shoo salon cipela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2</a:t>
            </a: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.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278</a:t>
            </a: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pregled stranice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9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9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4.) Salon cipela Zlatko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2.118 pregleda stranice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9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9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5.) Krznarija Tomić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2</a:t>
            </a: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.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150 </a:t>
            </a: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pregleda stranice</a:t>
            </a:r>
            <a:endParaRPr lang="en-US" sz="19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5"/>
          <a:stretch>
            <a:fillRect/>
          </a:stretch>
        </p:blipFill>
        <p:spPr bwMode="auto">
          <a:xfrm>
            <a:off x="3071813" y="1714500"/>
            <a:ext cx="25542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2428875"/>
            <a:ext cx="17541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3214688"/>
            <a:ext cx="1357312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5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786063"/>
            <a:ext cx="41433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313" y="928688"/>
            <a:ext cx="8643937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Najviše posjetitelja putem kampanje na 24sata.hr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46,4 posjetitelja privučeno je kampanjom putem medijske platforme 24sata.hr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28,3% posjetilo je Zagreb Crafts zbog preporuka drugih stranica</a:t>
            </a:r>
            <a:r>
              <a:rPr lang="hr-HR" sz="1900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(referral)</a:t>
            </a:r>
            <a:endParaRPr lang="hr-HR" sz="19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15,5% posjetitelja putem tražilica</a:t>
            </a:r>
            <a:r>
              <a:rPr lang="hr-HR" sz="1900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(organski)</a:t>
            </a:r>
            <a:endParaRPr lang="en-US" sz="1900" i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14313"/>
            <a:ext cx="25479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6329363"/>
            <a:ext cx="20574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071813"/>
            <a:ext cx="407193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63" y="5929313"/>
            <a:ext cx="400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">
              <a:defRPr/>
            </a:pPr>
            <a:r>
              <a:rPr lang="hr-HR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Izvor: Google Analytics,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Acquisition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3" y="5357813"/>
            <a:ext cx="4000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Kampanja: 	Takeover banner na 24sata.nr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3" y="857250"/>
            <a:ext cx="8929687" cy="508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Kontinuirana promocija putem 24sata.hr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14313"/>
            <a:ext cx="25479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4500563"/>
            <a:ext cx="199548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20447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572000"/>
            <a:ext cx="18859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5750" y="1571625"/>
            <a:ext cx="8572500" cy="2078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Zbog promocije putem platformi 24sata.hr ZagrebCrafts</a:t>
            </a:r>
            <a:r>
              <a:rPr lang="hr-HR" sz="19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posjećeniji </a:t>
            </a: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je </a:t>
            </a:r>
            <a:r>
              <a:rPr lang="hr-HR" sz="19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250% u odnosu na 50 tisuća web stranica slične tematike:</a:t>
            </a:r>
          </a:p>
          <a:p>
            <a:pPr algn="just">
              <a:defRPr/>
            </a:pPr>
            <a:endParaRPr lang="hr-HR" sz="1900" b="1" dirty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online članci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display kampanja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print kampanja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4572000"/>
            <a:ext cx="192881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7188" y="4143375"/>
            <a:ext cx="4286250" cy="38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On-line promo članci </a:t>
            </a:r>
            <a:r>
              <a:rPr lang="hr-HR" sz="1900" i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(native direct)</a:t>
            </a:r>
            <a:endParaRPr lang="en-US" sz="1900" i="1" dirty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857250"/>
            <a:ext cx="8929687" cy="9239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Od ožujka 2018.: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- promocija putem društvenih mreža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14313"/>
            <a:ext cx="25479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030413"/>
            <a:ext cx="2357438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29000" y="2286000"/>
            <a:ext cx="5429250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oglašavanje putem FB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ciljna skupina: turisti u Zagrebu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obrtnički proizvodi u svojstvu suvenira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19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tradicijska baština Zagreba</a:t>
            </a:r>
            <a:endParaRPr lang="hr-HR" dirty="0">
              <a:latin typeface="Arial" charset="0"/>
              <a:cs typeface="Arial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50043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0438" y="3835400"/>
            <a:ext cx="4643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Broj turističkih posjeta u Zagrebu 2013.-2017.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8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4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288" y="281826"/>
            <a:ext cx="6532851" cy="461665"/>
          </a:xfrm>
          <a:prstGeom prst="rect">
            <a:avLst/>
          </a:prstGeom>
          <a:noFill/>
          <a:effectLst>
            <a:glow rad="101600">
              <a:schemeClr val="tx1">
                <a:lumMod val="85000"/>
                <a:lumOff val="15000"/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a-IN" sz="24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  <a:alpha val="95000"/>
                    </a:schemeClr>
                  </a:glow>
                </a:effectLst>
                <a:latin typeface="24Sata Black" panose="02000503040000020004" pitchFamily="50" charset="0"/>
                <a:cs typeface="Arial"/>
              </a:rPr>
              <a:t>Platforma </a:t>
            </a:r>
            <a:r>
              <a:rPr lang="hr-HR" sz="24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  <a:alpha val="95000"/>
                    </a:schemeClr>
                  </a:glow>
                </a:effectLst>
                <a:latin typeface="24Sata Black" panose="02000503040000020004" pitchFamily="50" charset="0"/>
                <a:cs typeface="Arial"/>
              </a:rPr>
              <a:t>Biznis akademija</a:t>
            </a:r>
            <a:r>
              <a:rPr lang="ta-IN" sz="24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  <a:alpha val="95000"/>
                    </a:schemeClr>
                  </a:glow>
                </a:effectLst>
                <a:latin typeface="24Sata Black" panose="02000503040000020004" pitchFamily="50" charset="0"/>
                <a:cs typeface="Arial"/>
              </a:rPr>
              <a:t>   </a:t>
            </a:r>
            <a:endParaRPr lang="hr-HR" sz="2400" b="1" dirty="0">
              <a:solidFill>
                <a:schemeClr val="bg1"/>
              </a:solidFill>
              <a:effectLst>
                <a:glow rad="127000">
                  <a:schemeClr val="tx1">
                    <a:lumMod val="85000"/>
                    <a:lumOff val="15000"/>
                    <a:alpha val="95000"/>
                  </a:schemeClr>
                </a:glow>
              </a:effectLst>
              <a:latin typeface="24Sata Black" panose="02000503040000020004" pitchFamily="50" charset="0"/>
              <a:cs typeface="Arial"/>
            </a:endParaRPr>
          </a:p>
        </p:txBody>
      </p:sp>
      <p:sp>
        <p:nvSpPr>
          <p:cNvPr id="23556" name="TextBox 15"/>
          <p:cNvSpPr txBox="1">
            <a:spLocks noChangeArrowheads="1"/>
          </p:cNvSpPr>
          <p:nvPr/>
        </p:nvSpPr>
        <p:spPr bwMode="auto">
          <a:xfrm>
            <a:off x="285750" y="1071563"/>
            <a:ext cx="8501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sz="4000" b="1">
                <a:solidFill>
                  <a:srgbClr val="009FDF"/>
                </a:solidFill>
                <a:latin typeface="24Sata Black"/>
              </a:rPr>
              <a:t>ŠTO JE BIZNIS AKADEMIJA</a:t>
            </a:r>
            <a:endParaRPr lang="vi-VN" sz="4000" b="1">
              <a:latin typeface="Candara" pitchFamily="34" charset="0"/>
            </a:endParaRPr>
          </a:p>
        </p:txBody>
      </p:sp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1071563" y="2114550"/>
            <a:ext cx="70008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sz="2500">
                <a:solidFill>
                  <a:srgbClr val="009FDF"/>
                </a:solidFill>
                <a:latin typeface="24Sata Black"/>
              </a:rPr>
              <a:t>Prva hrvatska platforma koja educira obrtnike i </a:t>
            </a:r>
            <a:r>
              <a:rPr lang="ta-IN" sz="2500">
                <a:solidFill>
                  <a:srgbClr val="009FDF"/>
                </a:solidFill>
                <a:latin typeface="24Sata Black"/>
              </a:rPr>
              <a:t>male </a:t>
            </a:r>
            <a:r>
              <a:rPr lang="hr-HR" sz="2500">
                <a:solidFill>
                  <a:srgbClr val="009FDF"/>
                </a:solidFill>
                <a:latin typeface="24Sata Black"/>
              </a:rPr>
              <a:t>poduzetnike o </a:t>
            </a:r>
            <a:r>
              <a:rPr lang="ta-IN" sz="2500">
                <a:solidFill>
                  <a:srgbClr val="009FDF"/>
                </a:solidFill>
                <a:latin typeface="24Sata Black"/>
              </a:rPr>
              <a:t>internetskoj prodaji i marketingu</a:t>
            </a:r>
            <a:r>
              <a:rPr lang="hr-HR" sz="2500">
                <a:solidFill>
                  <a:srgbClr val="009FDF"/>
                </a:solidFill>
                <a:latin typeface="24Sata Black"/>
              </a:rPr>
              <a:t>.</a:t>
            </a:r>
            <a:endParaRPr lang="ta-IN" sz="2500">
              <a:solidFill>
                <a:srgbClr val="009FDF"/>
              </a:solidFill>
              <a:latin typeface="24Sata Black"/>
            </a:endParaRPr>
          </a:p>
          <a:p>
            <a:pPr algn="ctr" eaLnBrk="1" hangingPunct="1"/>
            <a:endParaRPr lang="ta-IN" sz="2500">
              <a:solidFill>
                <a:srgbClr val="009FDF"/>
              </a:solidFill>
            </a:endParaRPr>
          </a:p>
          <a:p>
            <a:pPr algn="ctr" eaLnBrk="1" hangingPunct="1"/>
            <a:r>
              <a:rPr lang="ta-IN" sz="2500">
                <a:solidFill>
                  <a:srgbClr val="009FDF"/>
                </a:solidFill>
                <a:latin typeface="24Sata Black"/>
              </a:rPr>
              <a:t>Na hrvatskom jeziku, prilagođeno potrebama</a:t>
            </a:r>
            <a:r>
              <a:rPr lang="hr-HR" sz="2500">
                <a:solidFill>
                  <a:srgbClr val="009FDF"/>
                </a:solidFill>
                <a:latin typeface="24Sata Black"/>
              </a:rPr>
              <a:t> malih biznisa.</a:t>
            </a:r>
          </a:p>
        </p:txBody>
      </p:sp>
    </p:spTree>
    <p:extLst>
      <p:ext uri="{BB962C8B-B14F-4D97-AF65-F5344CB8AC3E}">
        <p14:creationId xmlns:p14="http://schemas.microsoft.com/office/powerpoint/2010/main" val="27800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288" y="281826"/>
            <a:ext cx="6532851" cy="461665"/>
          </a:xfrm>
          <a:prstGeom prst="rect">
            <a:avLst/>
          </a:prstGeom>
          <a:noFill/>
          <a:effectLst>
            <a:glow rad="101600">
              <a:schemeClr val="tx1">
                <a:lumMod val="85000"/>
                <a:lumOff val="15000"/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a-IN" sz="24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  <a:alpha val="95000"/>
                    </a:schemeClr>
                  </a:glow>
                </a:effectLst>
                <a:latin typeface="24Sata Black" panose="02000503040000020004" pitchFamily="50" charset="0"/>
                <a:cs typeface="Arial"/>
              </a:rPr>
              <a:t>Platforma </a:t>
            </a:r>
            <a:r>
              <a:rPr lang="hr-HR" sz="24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  <a:alpha val="95000"/>
                    </a:schemeClr>
                  </a:glow>
                </a:effectLst>
                <a:latin typeface="24Sata Black" panose="02000503040000020004" pitchFamily="50" charset="0"/>
                <a:cs typeface="Arial"/>
              </a:rPr>
              <a:t>Biznis akademija</a:t>
            </a:r>
            <a:r>
              <a:rPr lang="ta-IN" sz="24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  <a:alpha val="95000"/>
                    </a:schemeClr>
                  </a:glow>
                </a:effectLst>
                <a:latin typeface="24Sata Black" panose="02000503040000020004" pitchFamily="50" charset="0"/>
                <a:cs typeface="Arial"/>
              </a:rPr>
              <a:t>   </a:t>
            </a:r>
            <a:endParaRPr lang="hr-HR" sz="2400" b="1" dirty="0">
              <a:solidFill>
                <a:schemeClr val="bg1"/>
              </a:solidFill>
              <a:effectLst>
                <a:glow rad="127000">
                  <a:schemeClr val="tx1">
                    <a:lumMod val="85000"/>
                    <a:lumOff val="15000"/>
                    <a:alpha val="95000"/>
                  </a:schemeClr>
                </a:glow>
              </a:effectLst>
              <a:latin typeface="24Sata Black" panose="02000503040000020004" pitchFamily="50" charset="0"/>
              <a:cs typeface="Arial"/>
            </a:endParaRPr>
          </a:p>
        </p:txBody>
      </p:sp>
      <p:sp>
        <p:nvSpPr>
          <p:cNvPr id="24580" name="TextBox 15"/>
          <p:cNvSpPr txBox="1">
            <a:spLocks noChangeArrowheads="1"/>
          </p:cNvSpPr>
          <p:nvPr/>
        </p:nvSpPr>
        <p:spPr bwMode="auto">
          <a:xfrm>
            <a:off x="285750" y="1071563"/>
            <a:ext cx="8501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sz="4000" b="1">
                <a:solidFill>
                  <a:srgbClr val="009FDF"/>
                </a:solidFill>
                <a:latin typeface="24Sata Black"/>
              </a:rPr>
              <a:t>ŠTO UKLJUČUJE</a:t>
            </a:r>
            <a:br>
              <a:rPr lang="hr-HR" sz="4000" b="1">
                <a:solidFill>
                  <a:srgbClr val="009FDF"/>
                </a:solidFill>
                <a:latin typeface="24Sata Black"/>
              </a:rPr>
            </a:br>
            <a:r>
              <a:rPr lang="hr-HR" sz="4000" b="1">
                <a:solidFill>
                  <a:srgbClr val="009FDF"/>
                </a:solidFill>
                <a:latin typeface="24Sata Black"/>
              </a:rPr>
              <a:t>biznisakademija.hr?</a:t>
            </a:r>
            <a:endParaRPr lang="vi-VN" sz="4000" b="1">
              <a:latin typeface="Candara" pitchFamily="34" charset="0"/>
            </a:endParaRPr>
          </a:p>
        </p:txBody>
      </p:sp>
      <p:grpSp>
        <p:nvGrpSpPr>
          <p:cNvPr id="24581" name="Group 20"/>
          <p:cNvGrpSpPr>
            <a:grpSpLocks/>
          </p:cNvGrpSpPr>
          <p:nvPr/>
        </p:nvGrpSpPr>
        <p:grpSpPr bwMode="auto">
          <a:xfrm>
            <a:off x="0" y="2643188"/>
            <a:ext cx="9144000" cy="4064000"/>
            <a:chOff x="391036" y="3036684"/>
            <a:chExt cx="11681436" cy="4063896"/>
          </a:xfrm>
        </p:grpSpPr>
        <p:sp>
          <p:nvSpPr>
            <p:cNvPr id="8" name="TextBox 7">
              <a:extLst/>
            </p:cNvPr>
            <p:cNvSpPr txBox="1"/>
            <p:nvPr/>
          </p:nvSpPr>
          <p:spPr>
            <a:xfrm>
              <a:off x="4376110" y="4514608"/>
              <a:ext cx="3642337" cy="25859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hr-HR" b="1" dirty="0">
                  <a:solidFill>
                    <a:srgbClr val="009FDF"/>
                  </a:solidFill>
                  <a:latin typeface="24Sata Black" panose="02000503040000020004" pitchFamily="50" charset="0"/>
                  <a:cs typeface="+mn-cs"/>
                </a:rPr>
                <a:t>DIGITALNA PLATFORMA I SADRŽAJ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24sata-Regular" panose="02000503030000020004" pitchFamily="50" charset="0"/>
                  <a:cs typeface="+mn-cs"/>
                </a:rPr>
                <a:t>Platforma za poduzetnike koja donosi kvalitetan i relevantan sadržaj na temu digitalizacije u poslovanju s naglaskom na prodaju i marketing.</a:t>
              </a:r>
            </a:p>
          </p:txBody>
        </p:sp>
        <p:sp>
          <p:nvSpPr>
            <p:cNvPr id="24583" name="TextBox 8"/>
            <p:cNvSpPr txBox="1">
              <a:spLocks noChangeArrowheads="1"/>
            </p:cNvSpPr>
            <p:nvPr/>
          </p:nvSpPr>
          <p:spPr bwMode="auto">
            <a:xfrm>
              <a:off x="8430135" y="4493972"/>
              <a:ext cx="3642337" cy="1816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200"/>
                </a:spcAft>
              </a:pPr>
              <a:r>
                <a:rPr lang="hr-HR" b="1">
                  <a:solidFill>
                    <a:srgbClr val="009FDF"/>
                  </a:solidFill>
                  <a:latin typeface="24Sata Black"/>
                </a:rPr>
                <a:t>VIDEO EDUKACIJE</a:t>
              </a:r>
              <a:endParaRPr lang="hr-HR" b="1">
                <a:latin typeface="24sata-Regular"/>
              </a:endParaRPr>
            </a:p>
            <a:p>
              <a:pPr algn="ctr" eaLnBrk="1" hangingPunct="1"/>
              <a:r>
                <a:rPr lang="hr-HR" sz="1400">
                  <a:solidFill>
                    <a:srgbClr val="404040"/>
                  </a:solidFill>
                  <a:latin typeface="24sata-Regular"/>
                </a:rPr>
                <a:t>U sklopu portala osiguravamo video edukacije prilagođene svim razinama znanja iz područja digitalnog poslovanja. </a:t>
              </a:r>
            </a:p>
          </p:txBody>
        </p:sp>
        <p:sp>
          <p:nvSpPr>
            <p:cNvPr id="15" name="TextBox 14">
              <a:extLst/>
            </p:cNvPr>
            <p:cNvSpPr txBox="1"/>
            <p:nvPr/>
          </p:nvSpPr>
          <p:spPr>
            <a:xfrm>
              <a:off x="391036" y="4536833"/>
              <a:ext cx="4017522" cy="23557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hr-HR" b="1" dirty="0">
                  <a:solidFill>
                    <a:srgbClr val="009FDF"/>
                  </a:solidFill>
                  <a:latin typeface="24Sata Black" panose="02000503040000020004" pitchFamily="50" charset="0"/>
                  <a:cs typeface="+mn-cs"/>
                </a:rPr>
                <a:t>RADIONICE </a:t>
              </a:r>
              <a:endParaRPr lang="ta-IN" b="1" dirty="0">
                <a:solidFill>
                  <a:srgbClr val="009FDF"/>
                </a:solidFill>
                <a:latin typeface="24Sata Black" panose="02000503040000020004" pitchFamily="50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24sata-Regular" panose="02000503030000020004" pitchFamily="50" charset="0"/>
                  <a:cs typeface="Arial"/>
                </a:rPr>
                <a:t>T</a:t>
              </a:r>
              <a:r>
                <a:rPr lang="hr-HR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24sata-Regular" panose="02000503030000020004" pitchFamily="50" charset="0"/>
                  <a:cs typeface="Arial"/>
                </a:rPr>
                <a:t>ijekom 2018. godine organiziramo</a:t>
              </a:r>
              <a:r>
                <a:rPr lang="ta-IN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24sata-Regular" panose="02000503030000020004" pitchFamily="50" charset="0"/>
                  <a:cs typeface="Arial"/>
                </a:rPr>
                <a:t>                    </a:t>
              </a:r>
              <a:r>
                <a:rPr lang="hr-HR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24sata-Regular" panose="02000503030000020004" pitchFamily="50" charset="0"/>
                  <a:cs typeface="Arial"/>
                </a:rPr>
                <a:t> edukativne radionice za  obrtnike i male poduzetnike </a:t>
              </a:r>
              <a:r>
                <a:rPr lang="ta-IN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24sata-Regular" panose="02000503030000020004" pitchFamily="50" charset="0"/>
                  <a:cs typeface="Arial"/>
                </a:rPr>
                <a:t>na području Zagrebačke županije</a:t>
              </a:r>
              <a:r>
                <a:rPr lang="hr-HR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24sata-Regular" panose="02000503030000020004" pitchFamily="50" charset="0"/>
                  <a:cs typeface="Arial"/>
                </a:rPr>
                <a:t>.</a:t>
              </a:r>
            </a:p>
          </p:txBody>
        </p:sp>
        <p:pic>
          <p:nvPicPr>
            <p:cNvPr id="24585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474" y="3058207"/>
              <a:ext cx="1260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626" y="3036684"/>
              <a:ext cx="1260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1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533" y="3079732"/>
              <a:ext cx="1260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51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" y="281826"/>
            <a:ext cx="6775268" cy="461665"/>
          </a:xfrm>
          <a:prstGeom prst="rect">
            <a:avLst/>
          </a:prstGeom>
          <a:noFill/>
          <a:effectLst>
            <a:glow rad="101600">
              <a:schemeClr val="tx1">
                <a:lumMod val="85000"/>
                <a:lumOff val="15000"/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a-IN" sz="24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  <a:alpha val="95000"/>
                    </a:schemeClr>
                  </a:glow>
                </a:effectLst>
                <a:latin typeface="24Sata Black" panose="02000503040000020004" pitchFamily="50" charset="0"/>
                <a:cs typeface="Arial"/>
              </a:rPr>
              <a:t>R</a:t>
            </a:r>
            <a:r>
              <a:rPr lang="hr-HR" sz="24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  <a:alpha val="95000"/>
                    </a:schemeClr>
                  </a:glow>
                </a:effectLst>
                <a:latin typeface="24Sata Black" panose="02000503040000020004" pitchFamily="50" charset="0"/>
                <a:cs typeface="Arial"/>
              </a:rPr>
              <a:t>adionice</a:t>
            </a:r>
            <a:r>
              <a:rPr lang="ta-IN" sz="24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  <a:alpha val="95000"/>
                    </a:schemeClr>
                  </a:glow>
                </a:effectLst>
                <a:latin typeface="24Sata Black" panose="02000503040000020004" pitchFamily="50" charset="0"/>
                <a:cs typeface="Arial"/>
              </a:rPr>
              <a:t> u Zagrebačkoj županiji</a:t>
            </a:r>
            <a:endParaRPr lang="hr-HR" sz="2400" b="1" dirty="0">
              <a:solidFill>
                <a:schemeClr val="bg1"/>
              </a:solidFill>
              <a:effectLst>
                <a:glow rad="127000">
                  <a:schemeClr val="tx1">
                    <a:lumMod val="85000"/>
                    <a:lumOff val="15000"/>
                    <a:alpha val="95000"/>
                  </a:schemeClr>
                </a:glow>
              </a:effectLst>
              <a:latin typeface="24Sata Black" panose="02000503040000020004" pitchFamily="50" charset="0"/>
              <a:cs typeface="Arial"/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219075" y="1109663"/>
            <a:ext cx="4525963" cy="4354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2400"/>
              </a:spcAft>
              <a:buClr>
                <a:srgbClr val="009FDF"/>
              </a:buClr>
              <a:buSzPct val="150000"/>
              <a:defRPr/>
            </a:pPr>
            <a:r>
              <a:rPr lang="hr-HR" sz="2400" b="1" dirty="0">
                <a:solidFill>
                  <a:srgbClr val="009FDF"/>
                </a:solidFill>
                <a:latin typeface="24Sata Black" panose="02000503040000020004" pitchFamily="50" charset="0"/>
                <a:cs typeface="Arial"/>
              </a:rPr>
              <a:t>Radionice na području </a:t>
            </a:r>
            <a:br>
              <a:rPr lang="hr-HR" sz="2400" b="1" dirty="0">
                <a:solidFill>
                  <a:srgbClr val="009FDF"/>
                </a:solidFill>
                <a:latin typeface="24Sata Black" panose="02000503040000020004" pitchFamily="50" charset="0"/>
                <a:cs typeface="Arial"/>
              </a:rPr>
            </a:br>
            <a:r>
              <a:rPr lang="hr-HR" sz="2400" b="1" dirty="0">
                <a:solidFill>
                  <a:srgbClr val="009FDF"/>
                </a:solidFill>
                <a:latin typeface="24Sata Black" panose="02000503040000020004" pitchFamily="50" charset="0"/>
                <a:cs typeface="Arial"/>
              </a:rPr>
              <a:t>Zagrebačke županije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  <a:latin typeface="24sata-Regular" panose="02000503030000020004" pitchFamily="50" charset="0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  <a:latin typeface="24sata-Regular" panose="02000503030000020004" pitchFamily="50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hr-H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24sata-Regular" panose="02000503030000020004" pitchFamily="50" charset="0"/>
                <a:cs typeface="+mn-cs"/>
              </a:rPr>
              <a:t>Prijave na radionicu: </a:t>
            </a: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24sata-Regular" panose="02000503030000020004" pitchFamily="50" charset="0"/>
                <a:cs typeface="+mn-cs"/>
              </a:rPr>
              <a:t>putem Udruženja obrtnika i online obrasca</a:t>
            </a:r>
            <a:endParaRPr lang="ta-IN" sz="1500" dirty="0">
              <a:solidFill>
                <a:schemeClr val="tx1">
                  <a:lumMod val="75000"/>
                  <a:lumOff val="25000"/>
                </a:schemeClr>
              </a:solidFill>
              <a:latin typeface="24sata-Regular" panose="02000503030000020004" pitchFamily="50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hr-H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24sata-Regular" panose="02000503030000020004" pitchFamily="50" charset="0"/>
                <a:cs typeface="+mn-cs"/>
              </a:rPr>
              <a:t>Promocija edukativne radionice: </a:t>
            </a: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24sata-Regular" panose="02000503030000020004" pitchFamily="50" charset="0"/>
                <a:cs typeface="+mn-cs"/>
              </a:rPr>
              <a:t>na svim portalima 24sata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24sata-Regular" panose="02000503030000020004" pitchFamily="50" charset="0"/>
                <a:cs typeface="Arial"/>
              </a:rPr>
              <a:t>Lokacije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24sata-Regular" panose="02000503030000020004" pitchFamily="50" charset="0"/>
                <a:cs typeface="Arial"/>
              </a:rPr>
              <a:t>: </a:t>
            </a:r>
            <a:r>
              <a:rPr lang="ta-I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24sata-Regular" panose="02000503030000020004" pitchFamily="50" charset="0"/>
                <a:cs typeface="Arial"/>
              </a:rPr>
              <a:t>Zagrebačka županija (prostori </a:t>
            </a: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24sata-Regular" panose="02000503030000020004" pitchFamily="50" charset="0"/>
                <a:cs typeface="Arial"/>
              </a:rPr>
              <a:t>Udruženja obrtnika ili</a:t>
            </a:r>
            <a:r>
              <a:rPr lang="ta-I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24sata-Regular" panose="02000503030000020004" pitchFamily="50" charset="0"/>
                <a:cs typeface="Arial"/>
              </a:rPr>
              <a:t> drugih javnih prostora u gradovima)</a:t>
            </a: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24sata-Regular" panose="02000503030000020004" pitchFamily="50" charset="0"/>
                <a:cs typeface="Arial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24sata-Regular" panose="02000503030000020004" pitchFamily="50" charset="0"/>
                <a:cs typeface="Arial"/>
              </a:rPr>
              <a:t>Do sada ugovorena realizacija radionica u Ivanić-Gradu (28. veljače), Velikoj Gorici, Samoboru i Jastrebarskom.</a:t>
            </a:r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  <a:latin typeface="24sata-Regular" panose="02000503030000020004" pitchFamily="50" charset="0"/>
              <a:cs typeface="Arial"/>
            </a:endParaRPr>
          </a:p>
        </p:txBody>
      </p:sp>
      <p:pic>
        <p:nvPicPr>
          <p:cNvPr id="25605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1116013"/>
            <a:ext cx="4175125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14829" y="459848"/>
            <a:ext cx="402341" cy="30777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a-IN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ZG</a:t>
            </a:r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1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/>
          </p:cNvPr>
          <p:cNvSpPr txBox="1"/>
          <p:nvPr/>
        </p:nvSpPr>
        <p:spPr>
          <a:xfrm>
            <a:off x="214282" y="0"/>
            <a:ext cx="7953400" cy="830997"/>
          </a:xfrm>
          <a:prstGeom prst="rect">
            <a:avLst/>
          </a:prstGeom>
          <a:noFill/>
          <a:effectLst>
            <a:glow rad="101600">
              <a:schemeClr val="tx1">
                <a:lumMod val="85000"/>
                <a:lumOff val="15000"/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  <a:alpha val="95000"/>
                    </a:schemeClr>
                  </a:glow>
                </a:effectLst>
                <a:latin typeface="24Sata Black" panose="02000503040000020004" pitchFamily="50" charset="0"/>
                <a:cs typeface="Arial"/>
              </a:rPr>
              <a:t>Promocija </a:t>
            </a:r>
            <a:r>
              <a:rPr lang="ta-IN" sz="24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  <a:alpha val="95000"/>
                    </a:schemeClr>
                  </a:glow>
                </a:effectLst>
                <a:latin typeface="24Sata Black" panose="02000503040000020004" pitchFamily="50" charset="0"/>
                <a:cs typeface="Arial"/>
              </a:rPr>
              <a:t>RADIONICA –</a:t>
            </a:r>
            <a:endParaRPr lang="hr-HR" sz="2400" b="1" dirty="0">
              <a:solidFill>
                <a:schemeClr val="bg1"/>
              </a:solidFill>
              <a:effectLst>
                <a:glow rad="127000">
                  <a:schemeClr val="tx1">
                    <a:lumMod val="85000"/>
                    <a:lumOff val="15000"/>
                    <a:alpha val="95000"/>
                  </a:schemeClr>
                </a:glow>
              </a:effectLst>
              <a:latin typeface="24Sata Black" panose="02000503040000020004" pitchFamily="50" charset="0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a-IN" sz="24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  <a:alpha val="95000"/>
                    </a:schemeClr>
                  </a:glow>
                </a:effectLst>
                <a:latin typeface="24Sata Black" panose="02000503040000020004" pitchFamily="50" charset="0"/>
                <a:cs typeface="Arial"/>
              </a:rPr>
              <a:t>TISKANI OGLAS 24SATA</a:t>
            </a:r>
            <a:endParaRPr lang="hr-HR" sz="2400" b="1" dirty="0">
              <a:solidFill>
                <a:schemeClr val="bg1"/>
              </a:solidFill>
              <a:effectLst>
                <a:glow rad="127000">
                  <a:schemeClr val="tx1">
                    <a:lumMod val="85000"/>
                    <a:lumOff val="15000"/>
                    <a:alpha val="95000"/>
                  </a:schemeClr>
                </a:glow>
              </a:effectLst>
              <a:latin typeface="24Sata Black" panose="02000503040000020004" pitchFamily="50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4829" y="459848"/>
            <a:ext cx="402341" cy="30777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a-IN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ZG</a:t>
            </a:r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6629" name="Picture 3" descr="200x135_biznisakademij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285875"/>
            <a:ext cx="7500937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0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14829" y="459848"/>
            <a:ext cx="402341" cy="30777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a-IN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ZG</a:t>
            </a:r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285720" y="285728"/>
            <a:ext cx="6387354" cy="461665"/>
          </a:xfrm>
          <a:prstGeom prst="rect">
            <a:avLst/>
          </a:prstGeom>
          <a:noFill/>
          <a:effectLst>
            <a:glow rad="101600">
              <a:schemeClr val="tx1">
                <a:lumMod val="85000"/>
                <a:lumOff val="15000"/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  <a:alpha val="95000"/>
                    </a:schemeClr>
                  </a:glow>
                </a:effectLst>
                <a:latin typeface="24Sata Black" panose="02000503040000020004" pitchFamily="50" charset="0"/>
                <a:cs typeface="Arial"/>
              </a:rPr>
              <a:t>Promocija </a:t>
            </a:r>
            <a:r>
              <a:rPr lang="ta-IN" sz="24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  <a:alpha val="95000"/>
                    </a:schemeClr>
                  </a:glow>
                </a:effectLst>
                <a:latin typeface="24Sata Black" panose="02000503040000020004" pitchFamily="50" charset="0"/>
                <a:cs typeface="Arial"/>
              </a:rPr>
              <a:t>RADIONICA –</a:t>
            </a:r>
            <a:r>
              <a:rPr lang="hr-HR" sz="24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  <a:alpha val="95000"/>
                    </a:schemeClr>
                  </a:glow>
                </a:effectLst>
                <a:latin typeface="24Sata Black" panose="02000503040000020004" pitchFamily="50" charset="0"/>
                <a:cs typeface="Arial"/>
              </a:rPr>
              <a:t> </a:t>
            </a:r>
            <a:r>
              <a:rPr lang="ta-IN" sz="24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  <a:alpha val="95000"/>
                    </a:schemeClr>
                  </a:glow>
                </a:effectLst>
                <a:latin typeface="24Sata Black" panose="02000503040000020004" pitchFamily="50" charset="0"/>
                <a:cs typeface="Arial"/>
              </a:rPr>
              <a:t>PR</a:t>
            </a:r>
            <a:endParaRPr lang="hr-HR" sz="2400" b="1" dirty="0">
              <a:solidFill>
                <a:schemeClr val="bg1"/>
              </a:solidFill>
              <a:effectLst>
                <a:glow rad="127000">
                  <a:schemeClr val="tx1">
                    <a:lumMod val="85000"/>
                    <a:lumOff val="15000"/>
                    <a:alpha val="95000"/>
                  </a:schemeClr>
                </a:glow>
              </a:effectLst>
              <a:latin typeface="24Sata Black" panose="02000503040000020004" pitchFamily="50" charset="0"/>
              <a:cs typeface="Arial"/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14438"/>
            <a:ext cx="3832225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36639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3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82178"/>
            <a:ext cx="8229600" cy="2693681"/>
          </a:xfrm>
        </p:spPr>
        <p:txBody>
          <a:bodyPr/>
          <a:lstStyle/>
          <a:p>
            <a:pPr marL="400050" indent="-400050" algn="just">
              <a:buNone/>
            </a:pPr>
            <a:endParaRPr lang="hr-HR" sz="1600" dirty="0"/>
          </a:p>
          <a:p>
            <a:pPr marL="400050" indent="-400050" algn="just">
              <a:buFont typeface="Arial"/>
              <a:buAutoNum type="romanUcPeriod" startAt="4"/>
            </a:pPr>
            <a:endParaRPr lang="hr-HR" sz="1600" dirty="0"/>
          </a:p>
          <a:p>
            <a:pPr marL="400050" indent="-400050" algn="just">
              <a:buAutoNum type="romanUcPeriod" startAt="4"/>
            </a:pPr>
            <a:endParaRPr lang="hr-HR" sz="1600" dirty="0"/>
          </a:p>
          <a:p>
            <a:pPr algn="just">
              <a:buNone/>
            </a:pPr>
            <a:endParaRPr lang="hr-HR" sz="1800" b="1" dirty="0"/>
          </a:p>
          <a:p>
            <a:pPr algn="just">
              <a:buNone/>
            </a:pPr>
            <a:endParaRPr lang="hr-HR" sz="1600" dirty="0"/>
          </a:p>
          <a:p>
            <a:pPr marL="514350" indent="-514350" algn="just">
              <a:buNone/>
            </a:pPr>
            <a:r>
              <a:rPr lang="hr-HR" sz="1600" dirty="0"/>
              <a:t>                            </a:t>
            </a:r>
          </a:p>
          <a:p>
            <a:pPr marL="400050" indent="-400050" algn="just">
              <a:buAutoNum type="romanUcPeriod"/>
            </a:pPr>
            <a:endParaRPr lang="hr-HR" sz="16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847492"/>
              </p:ext>
            </p:extLst>
          </p:nvPr>
        </p:nvGraphicFramePr>
        <p:xfrm>
          <a:off x="134224" y="1331885"/>
          <a:ext cx="8741329" cy="37438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6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47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70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83765">
                  <a:extLst>
                    <a:ext uri="{9D8B030D-6E8A-4147-A177-3AD203B41FA5}">
                      <a16:colId xmlns:a16="http://schemas.microsoft.com/office/drawing/2014/main" xmlns="" val="3471460158"/>
                    </a:ext>
                  </a:extLst>
                </a:gridCol>
              </a:tblGrid>
              <a:tr h="637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Naziv udruženja obrtnika </a:t>
                      </a:r>
                      <a:endParaRPr lang="hr-HR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Broj članova</a:t>
                      </a: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2014/15          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Broj članova</a:t>
                      </a: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2016/17          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Broj članova</a:t>
                      </a: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2017/18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Udruženje obrtnika grada Zagreba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7.106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7.281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7.900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Udruženje ugostitelja Zagreb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1.236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1.049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1.020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Udruženje trgovaca Zagreb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1.867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1.606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1.539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8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Udruženje auto taksi prijevoznika grada Zagreba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1.066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1.145     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1.125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Udruženje prijevoznika Zagreb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388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352       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Udruženje obrtnika Sesvete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1.133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1.127     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1.131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9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Ukupno I.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12.796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12.560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13.074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17253" y="240134"/>
            <a:ext cx="6978770" cy="866326"/>
          </a:xfr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STANJE OBRTNIŠTVA U GRADU ZAGREBU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881063"/>
            <a:ext cx="7429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4" descr="Image result for joombo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/>
          </a:p>
        </p:txBody>
      </p:sp>
      <p:pic>
        <p:nvPicPr>
          <p:cNvPr id="28676" name="Picture 4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5072063"/>
            <a:ext cx="3086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5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/>
          </p:cNvPr>
          <p:cNvSpPr txBox="1">
            <a:spLocks/>
          </p:cNvSpPr>
          <p:nvPr/>
        </p:nvSpPr>
        <p:spPr>
          <a:xfrm>
            <a:off x="254000" y="674688"/>
            <a:ext cx="6858000" cy="781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r-HR" sz="48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Zašto JoomBoos?</a:t>
            </a:r>
          </a:p>
        </p:txBody>
      </p:sp>
      <p:pic>
        <p:nvPicPr>
          <p:cNvPr id="29699" name="Picture 8" descr="joomboos-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588" y="6108700"/>
            <a:ext cx="8445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21"/>
          <p:cNvSpPr txBox="1">
            <a:spLocks noChangeArrowheads="1"/>
          </p:cNvSpPr>
          <p:nvPr/>
        </p:nvSpPr>
        <p:spPr bwMode="auto">
          <a:xfrm>
            <a:off x="6302375" y="6267450"/>
            <a:ext cx="2376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sz="800"/>
              <a:t>* Diablog istraživanje o Z generaciji, rujan 2018</a:t>
            </a:r>
          </a:p>
        </p:txBody>
      </p:sp>
      <p:grpSp>
        <p:nvGrpSpPr>
          <p:cNvPr id="29701" name="Group 17"/>
          <p:cNvGrpSpPr>
            <a:grpSpLocks/>
          </p:cNvGrpSpPr>
          <p:nvPr/>
        </p:nvGrpSpPr>
        <p:grpSpPr bwMode="auto">
          <a:xfrm>
            <a:off x="428625" y="2047875"/>
            <a:ext cx="8143875" cy="2320925"/>
            <a:chOff x="1037047" y="2976164"/>
            <a:chExt cx="7016707" cy="1856198"/>
          </a:xfrm>
        </p:grpSpPr>
        <p:pic>
          <p:nvPicPr>
            <p:cNvPr id="29707" name="Picture 2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047" y="3073572"/>
              <a:ext cx="464771" cy="464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/>
            </p:cNvPr>
            <p:cNvSpPr txBox="1"/>
            <p:nvPr/>
          </p:nvSpPr>
          <p:spPr>
            <a:xfrm>
              <a:off x="1626560" y="2976164"/>
              <a:ext cx="3517928" cy="6652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Clr>
                  <a:srgbClr val="B7B7B7"/>
                </a:buClr>
                <a:buSzPct val="100000"/>
                <a:defRPr/>
              </a:pPr>
              <a:r>
                <a:rPr lang="hr-HR" sz="24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Hairline"/>
                </a:rPr>
                <a:t>POVJERENJE I PREPORUKA</a:t>
              </a:r>
              <a:endParaRPr lang="en-GB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Lato Hairline"/>
              </a:endParaRPr>
            </a:p>
          </p:txBody>
        </p:sp>
        <p:sp>
          <p:nvSpPr>
            <p:cNvPr id="29709" name="TextBox 25"/>
            <p:cNvSpPr txBox="1">
              <a:spLocks noChangeArrowheads="1"/>
            </p:cNvSpPr>
            <p:nvPr/>
          </p:nvSpPr>
          <p:spPr bwMode="auto">
            <a:xfrm>
              <a:off x="1626568" y="3281194"/>
              <a:ext cx="6427186" cy="155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hr-HR" altLang="en-US" sz="2400" b="1">
                  <a:latin typeface="Segoe UI Black" pitchFamily="34" charset="0"/>
                </a:rPr>
                <a:t>59,36% kupuje proizvode i usluge koje influencer preporučuje </a:t>
              </a:r>
              <a:r>
                <a:rPr lang="hr-HR" altLang="en-US" sz="2400">
                  <a:latin typeface="Segoe UI Light" pitchFamily="34" charset="0"/>
                  <a:cs typeface="Segoe UI" pitchFamily="34" charset="0"/>
                </a:rPr>
                <a:t>- tri puta više nego što to učine kada to preporuče celebriti iz svijeta glazbe i filma. Zelenialsi najviše prate YouTube - njih 93% svakodnevno prati blogere, youtubere, influencere i instagramere.</a:t>
              </a:r>
              <a:endParaRPr lang="en-GB" altLang="en-US" sz="2400">
                <a:latin typeface="Segoe UI Light" pitchFamily="34" charset="0"/>
                <a:cs typeface="Segoe UI" pitchFamily="34" charset="0"/>
              </a:endParaRPr>
            </a:p>
          </p:txBody>
        </p:sp>
      </p:grpSp>
      <p:grpSp>
        <p:nvGrpSpPr>
          <p:cNvPr id="29702" name="Group 18"/>
          <p:cNvGrpSpPr>
            <a:grpSpLocks/>
          </p:cNvGrpSpPr>
          <p:nvPr/>
        </p:nvGrpSpPr>
        <p:grpSpPr bwMode="auto">
          <a:xfrm>
            <a:off x="461963" y="4965700"/>
            <a:ext cx="7885112" cy="1204913"/>
            <a:chOff x="969951" y="4563094"/>
            <a:chExt cx="6793656" cy="961429"/>
          </a:xfrm>
        </p:grpSpPr>
        <p:pic>
          <p:nvPicPr>
            <p:cNvPr id="29704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51" y="4587434"/>
              <a:ext cx="524360" cy="52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>
              <a:extLst/>
            </p:cNvPr>
            <p:cNvSpPr txBox="1"/>
            <p:nvPr/>
          </p:nvSpPr>
          <p:spPr>
            <a:xfrm>
              <a:off x="1627842" y="4563094"/>
              <a:ext cx="3515139" cy="3686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Clr>
                  <a:srgbClr val="B7B7B7"/>
                </a:buClr>
                <a:buSzPct val="100000"/>
                <a:defRPr/>
              </a:pPr>
              <a:r>
                <a:rPr lang="hr-HR" sz="24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DOSEG</a:t>
              </a:r>
              <a:endParaRPr lang="en-GB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06" name="TextBox 36"/>
            <p:cNvSpPr txBox="1">
              <a:spLocks noChangeArrowheads="1"/>
            </p:cNvSpPr>
            <p:nvPr/>
          </p:nvSpPr>
          <p:spPr bwMode="auto">
            <a:xfrm>
              <a:off x="1635350" y="4861189"/>
              <a:ext cx="6128257" cy="663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en-US" sz="2400" b="1">
                  <a:latin typeface="Segoe UI Black" pitchFamily="34" charset="0"/>
                </a:rPr>
                <a:t>Svaki drugi pripadnik</a:t>
              </a:r>
              <a:r>
                <a:rPr lang="pl-PL" altLang="en-US" sz="2400" b="1">
                  <a:latin typeface="Segoe UI Light" pitchFamily="34" charset="0"/>
                  <a:cs typeface="Segoe UI" pitchFamily="34" charset="0"/>
                </a:rPr>
                <a:t> Z generacije i milenialsa je na JoomBoosu i prati JoomBoos!</a:t>
              </a:r>
              <a:endParaRPr lang="en-GB" altLang="en-US" sz="2400" b="1">
                <a:latin typeface="Segoe UI Light" pitchFamily="34" charset="0"/>
                <a:cs typeface="Segoe U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0"/>
            <a:ext cx="9144000" cy="53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53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/>
          </p:cNvPr>
          <p:cNvSpPr txBox="1">
            <a:spLocks/>
          </p:cNvSpPr>
          <p:nvPr/>
        </p:nvSpPr>
        <p:spPr>
          <a:xfrm>
            <a:off x="357188" y="428625"/>
            <a:ext cx="6858000" cy="7810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r-HR" sz="48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Zašto JoomBoos?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53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3072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8501063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3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ubtitle 2"/>
          <p:cNvSpPr txBox="1">
            <a:spLocks/>
          </p:cNvSpPr>
          <p:nvPr/>
        </p:nvSpPr>
        <p:spPr bwMode="auto">
          <a:xfrm>
            <a:off x="254000" y="182563"/>
            <a:ext cx="68580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hr-HR" sz="40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Zašto video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14313" y="2071688"/>
            <a:ext cx="3111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sz="3600">
                <a:solidFill>
                  <a:srgbClr val="FFC000"/>
                </a:solidFill>
                <a:latin typeface="Segoe UI Black" pitchFamily="34" charset="0"/>
              </a:rPr>
              <a:t>theSikrt </a:t>
            </a:r>
            <a:endParaRPr lang="en-GB" sz="3600">
              <a:solidFill>
                <a:srgbClr val="FFC000"/>
              </a:solidFill>
              <a:latin typeface="Segoe UI Black" pitchFamily="34" charset="0"/>
            </a:endParaRPr>
          </a:p>
        </p:txBody>
      </p:sp>
      <p:sp>
        <p:nvSpPr>
          <p:cNvPr id="31749" name="Rectangle 41"/>
          <p:cNvSpPr>
            <a:spLocks noChangeArrowheads="1"/>
          </p:cNvSpPr>
          <p:nvPr/>
        </p:nvSpPr>
        <p:spPr bwMode="auto">
          <a:xfrm>
            <a:off x="254000" y="2624138"/>
            <a:ext cx="1350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1400">
                <a:solidFill>
                  <a:srgbClr val="3B3838"/>
                </a:solidFill>
                <a:latin typeface="Segoe UI Light" pitchFamily="34" charset="0"/>
              </a:rPr>
              <a:t>Filip Dejanović, </a:t>
            </a:r>
            <a:endParaRPr lang="en-GB" sz="1400"/>
          </a:p>
        </p:txBody>
      </p:sp>
      <p:sp>
        <p:nvSpPr>
          <p:cNvPr id="31750" name="TextBox 45"/>
          <p:cNvSpPr txBox="1">
            <a:spLocks noChangeArrowheads="1"/>
          </p:cNvSpPr>
          <p:nvPr/>
        </p:nvSpPr>
        <p:spPr bwMode="auto">
          <a:xfrm>
            <a:off x="323850" y="3214688"/>
            <a:ext cx="281463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sz="1200">
                <a:solidFill>
                  <a:srgbClr val="3B3838"/>
                </a:solidFill>
                <a:latin typeface="Segoe UI Black" pitchFamily="34" charset="0"/>
              </a:rPr>
              <a:t>Rođendan: </a:t>
            </a:r>
            <a:r>
              <a:rPr lang="hr-HR" sz="1200">
                <a:solidFill>
                  <a:srgbClr val="3B3838"/>
                </a:solidFill>
                <a:latin typeface="Segoe UI Light" pitchFamily="34" charset="0"/>
              </a:rPr>
              <a:t>21.07.1999. </a:t>
            </a:r>
          </a:p>
          <a:p>
            <a:pPr eaLnBrk="1" hangingPunct="1">
              <a:lnSpc>
                <a:spcPct val="150000"/>
              </a:lnSpc>
            </a:pPr>
            <a:r>
              <a:rPr lang="hr-HR" sz="1200">
                <a:solidFill>
                  <a:srgbClr val="3B3838"/>
                </a:solidFill>
                <a:latin typeface="Segoe UI Black" pitchFamily="34" charset="0"/>
              </a:rPr>
              <a:t>Kategorija:</a:t>
            </a:r>
            <a:r>
              <a:rPr lang="hr-HR" sz="1200">
                <a:solidFill>
                  <a:srgbClr val="3B3838"/>
                </a:solidFill>
                <a:latin typeface="Segoe UI Light" pitchFamily="34" charset="0"/>
              </a:rPr>
              <a:t> lifestyle, humor </a:t>
            </a:r>
          </a:p>
          <a:p>
            <a:pPr eaLnBrk="1" hangingPunct="1">
              <a:lnSpc>
                <a:spcPct val="150000"/>
              </a:lnSpc>
            </a:pPr>
            <a:r>
              <a:rPr lang="hr-HR" sz="1200">
                <a:solidFill>
                  <a:srgbClr val="3B3838"/>
                </a:solidFill>
                <a:latin typeface="Segoe UI Black" pitchFamily="34" charset="0"/>
              </a:rPr>
              <a:t>Snaga: </a:t>
            </a:r>
            <a:r>
              <a:rPr lang="hr-HR" sz="1200">
                <a:solidFill>
                  <a:srgbClr val="3B3838"/>
                </a:solidFill>
                <a:latin typeface="Segoe UI Light" pitchFamily="34" charset="0"/>
              </a:rPr>
              <a:t>prepoznatljiv vlastiti </a:t>
            </a:r>
            <a:r>
              <a:rPr lang="hr-HR" sz="1200" b="1">
                <a:solidFill>
                  <a:srgbClr val="3B3838"/>
                </a:solidFill>
                <a:latin typeface="Segoe UI Light" pitchFamily="34" charset="0"/>
              </a:rPr>
              <a:t>stil</a:t>
            </a:r>
            <a:r>
              <a:rPr lang="hr-HR" sz="1200">
                <a:solidFill>
                  <a:srgbClr val="3B3838"/>
                </a:solidFill>
                <a:latin typeface="Segoe UI Light" pitchFamily="34" charset="0"/>
              </a:rPr>
              <a:t> videa koji mu omogućava prezentaciju različitih tema na „theSikrt” način; često snima s </a:t>
            </a:r>
            <a:r>
              <a:rPr lang="hr-HR" sz="1200" b="1">
                <a:solidFill>
                  <a:srgbClr val="3B3838"/>
                </a:solidFill>
                <a:latin typeface="Segoe UI Light" pitchFamily="34" charset="0"/>
              </a:rPr>
              <a:t>mlađim bratom Leonom </a:t>
            </a:r>
            <a:r>
              <a:rPr lang="hr-HR" sz="1200">
                <a:solidFill>
                  <a:srgbClr val="3B3838"/>
                </a:solidFill>
                <a:latin typeface="Segoe UI Light" pitchFamily="34" charset="0"/>
              </a:rPr>
              <a:t>koji je omiljen među fanovima. </a:t>
            </a:r>
            <a:endParaRPr lang="hr-HR" sz="1200">
              <a:solidFill>
                <a:srgbClr val="3B3838"/>
              </a:solidFill>
              <a:latin typeface="Segoe UI Black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hr-HR" sz="1200">
                <a:solidFill>
                  <a:srgbClr val="3B3838"/>
                </a:solidFill>
                <a:latin typeface="Segoe UI Black" pitchFamily="34" charset="0"/>
              </a:rPr>
              <a:t>Procjena reacha: </a:t>
            </a:r>
          </a:p>
          <a:p>
            <a:pPr eaLnBrk="1" hangingPunct="1">
              <a:lnSpc>
                <a:spcPct val="150000"/>
              </a:lnSpc>
            </a:pPr>
            <a:r>
              <a:rPr lang="hr-HR" sz="1200">
                <a:solidFill>
                  <a:srgbClr val="FF0000"/>
                </a:solidFill>
                <a:latin typeface="Segoe UI Light" pitchFamily="34" charset="0"/>
              </a:rPr>
              <a:t>&gt; </a:t>
            </a:r>
            <a:r>
              <a:rPr lang="hr-HR" sz="1200" b="1">
                <a:solidFill>
                  <a:srgbClr val="FF0000"/>
                </a:solidFill>
                <a:latin typeface="Segoe UI Light" pitchFamily="34" charset="0"/>
              </a:rPr>
              <a:t>235.000 fanova</a:t>
            </a:r>
            <a:r>
              <a:rPr lang="hr-HR" sz="1200">
                <a:solidFill>
                  <a:srgbClr val="3B3838"/>
                </a:solidFill>
                <a:latin typeface="Segoe UI Light" pitchFamily="34" charset="0"/>
              </a:rPr>
              <a:t> na svojim društvenim mrežama</a:t>
            </a:r>
          </a:p>
          <a:p>
            <a:pPr eaLnBrk="1" hangingPunct="1">
              <a:lnSpc>
                <a:spcPct val="150000"/>
              </a:lnSpc>
            </a:pPr>
            <a:r>
              <a:rPr lang="hr-HR" sz="1200">
                <a:solidFill>
                  <a:srgbClr val="3B3838"/>
                </a:solidFill>
                <a:latin typeface="Segoe UI Black" pitchFamily="34" charset="0"/>
              </a:rPr>
              <a:t>Društvene mreže </a:t>
            </a:r>
          </a:p>
        </p:txBody>
      </p:sp>
      <p:sp>
        <p:nvSpPr>
          <p:cNvPr id="31751" name="TextBox 45"/>
          <p:cNvSpPr txBox="1">
            <a:spLocks noChangeArrowheads="1"/>
          </p:cNvSpPr>
          <p:nvPr/>
        </p:nvSpPr>
        <p:spPr bwMode="auto">
          <a:xfrm>
            <a:off x="3387725" y="3162300"/>
            <a:ext cx="256857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sz="1200">
                <a:solidFill>
                  <a:srgbClr val="3B3838"/>
                </a:solidFill>
                <a:latin typeface="Segoe UI Black" pitchFamily="34" charset="0"/>
              </a:rPr>
              <a:t>Rođendan: </a:t>
            </a:r>
            <a:r>
              <a:rPr lang="hr-HR" sz="1200">
                <a:solidFill>
                  <a:srgbClr val="3B3838"/>
                </a:solidFill>
                <a:latin typeface="Segoe UI Light" pitchFamily="34" charset="0"/>
              </a:rPr>
              <a:t>23.04.1999. </a:t>
            </a:r>
          </a:p>
          <a:p>
            <a:pPr eaLnBrk="1" hangingPunct="1">
              <a:lnSpc>
                <a:spcPct val="150000"/>
              </a:lnSpc>
            </a:pPr>
            <a:r>
              <a:rPr lang="hr-HR" sz="1200">
                <a:solidFill>
                  <a:srgbClr val="3B3838"/>
                </a:solidFill>
                <a:latin typeface="Segoe UI Black" pitchFamily="34" charset="0"/>
              </a:rPr>
              <a:t>Kategorija:</a:t>
            </a:r>
            <a:r>
              <a:rPr lang="hr-HR" sz="1200">
                <a:solidFill>
                  <a:srgbClr val="3B3838"/>
                </a:solidFill>
                <a:latin typeface="Segoe UI Light" pitchFamily="34" charset="0"/>
              </a:rPr>
              <a:t> humor, lifestyle </a:t>
            </a:r>
          </a:p>
          <a:p>
            <a:pPr eaLnBrk="1" hangingPunct="1">
              <a:lnSpc>
                <a:spcPct val="150000"/>
              </a:lnSpc>
            </a:pPr>
            <a:r>
              <a:rPr lang="hr-HR" sz="1200">
                <a:solidFill>
                  <a:srgbClr val="3B3838"/>
                </a:solidFill>
                <a:latin typeface="Segoe UI Black" pitchFamily="34" charset="0"/>
              </a:rPr>
              <a:t>Snaga: </a:t>
            </a:r>
            <a:r>
              <a:rPr lang="hr-HR" sz="1200">
                <a:solidFill>
                  <a:srgbClr val="3B3838"/>
                </a:solidFill>
                <a:latin typeface="Segoe UI Light" pitchFamily="34" charset="0"/>
              </a:rPr>
              <a:t>napredna (post)produkcija videa (dodavanje efekata); talentiran za glumu i pjevanje; duboki radijski glas i elokventnost. </a:t>
            </a:r>
          </a:p>
          <a:p>
            <a:pPr eaLnBrk="1" hangingPunct="1">
              <a:lnSpc>
                <a:spcPct val="150000"/>
              </a:lnSpc>
            </a:pPr>
            <a:r>
              <a:rPr lang="hr-HR" sz="1200">
                <a:solidFill>
                  <a:srgbClr val="3B3838"/>
                </a:solidFill>
                <a:latin typeface="Segoe UI Black" pitchFamily="34" charset="0"/>
              </a:rPr>
              <a:t>Procjena reacha: </a:t>
            </a:r>
          </a:p>
          <a:p>
            <a:pPr eaLnBrk="1" hangingPunct="1">
              <a:lnSpc>
                <a:spcPct val="150000"/>
              </a:lnSpc>
            </a:pPr>
            <a:r>
              <a:rPr lang="hr-HR" sz="1200">
                <a:solidFill>
                  <a:srgbClr val="FF0000"/>
                </a:solidFill>
                <a:latin typeface="Segoe UI Light" pitchFamily="34" charset="0"/>
              </a:rPr>
              <a:t>&gt;</a:t>
            </a:r>
            <a:r>
              <a:rPr lang="hr-HR" sz="1200">
                <a:solidFill>
                  <a:srgbClr val="3B3838"/>
                </a:solidFill>
                <a:latin typeface="Segoe UI Light" pitchFamily="34" charset="0"/>
              </a:rPr>
              <a:t> </a:t>
            </a:r>
            <a:r>
              <a:rPr lang="hr-HR" sz="1200" b="1">
                <a:solidFill>
                  <a:srgbClr val="FF0000"/>
                </a:solidFill>
                <a:latin typeface="Segoe UI Light" pitchFamily="34" charset="0"/>
              </a:rPr>
              <a:t>91.500 fanova</a:t>
            </a:r>
            <a:r>
              <a:rPr lang="hr-HR" sz="1200">
                <a:solidFill>
                  <a:srgbClr val="3B3838"/>
                </a:solidFill>
                <a:latin typeface="Segoe UI Light" pitchFamily="34" charset="0"/>
              </a:rPr>
              <a:t> na svojim društvenim mrežama</a:t>
            </a:r>
          </a:p>
          <a:p>
            <a:pPr eaLnBrk="1" hangingPunct="1">
              <a:lnSpc>
                <a:spcPct val="150000"/>
              </a:lnSpc>
            </a:pPr>
            <a:r>
              <a:rPr lang="hr-HR" sz="1200">
                <a:solidFill>
                  <a:srgbClr val="3B3838"/>
                </a:solidFill>
                <a:latin typeface="Segoe UI Black" pitchFamily="34" charset="0"/>
              </a:rPr>
              <a:t>Društvene mreže</a:t>
            </a:r>
          </a:p>
        </p:txBody>
      </p:sp>
      <p:sp>
        <p:nvSpPr>
          <p:cNvPr id="31752" name="TextBox 3"/>
          <p:cNvSpPr txBox="1">
            <a:spLocks noChangeArrowheads="1"/>
          </p:cNvSpPr>
          <p:nvPr/>
        </p:nvSpPr>
        <p:spPr bwMode="auto">
          <a:xfrm>
            <a:off x="3324225" y="2046288"/>
            <a:ext cx="3113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sz="3600">
                <a:solidFill>
                  <a:srgbClr val="FFC000"/>
                </a:solidFill>
                <a:latin typeface="Segoe UI Black" pitchFamily="34" charset="0"/>
              </a:rPr>
              <a:t>Dennis Domian</a:t>
            </a:r>
            <a:endParaRPr lang="en-GB" sz="3600">
              <a:solidFill>
                <a:srgbClr val="FFC000"/>
              </a:solidFill>
              <a:latin typeface="Segoe UI Black" pitchFamily="34" charset="0"/>
            </a:endParaRPr>
          </a:p>
        </p:txBody>
      </p:sp>
      <p:sp>
        <p:nvSpPr>
          <p:cNvPr id="31753" name="TextBox 3"/>
          <p:cNvSpPr txBox="1">
            <a:spLocks noChangeArrowheads="1"/>
          </p:cNvSpPr>
          <p:nvPr/>
        </p:nvSpPr>
        <p:spPr bwMode="auto">
          <a:xfrm>
            <a:off x="6273800" y="1997075"/>
            <a:ext cx="3113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sz="3600">
                <a:solidFill>
                  <a:srgbClr val="FFC000"/>
                </a:solidFill>
                <a:latin typeface="Segoe UI Black" pitchFamily="34" charset="0"/>
              </a:rPr>
              <a:t>Petra Dimić</a:t>
            </a:r>
            <a:endParaRPr lang="en-GB" sz="3600">
              <a:solidFill>
                <a:srgbClr val="FFC000"/>
              </a:solidFill>
              <a:latin typeface="Segoe UI Black" pitchFamily="34" charset="0"/>
            </a:endParaRPr>
          </a:p>
        </p:txBody>
      </p:sp>
      <p:sp>
        <p:nvSpPr>
          <p:cNvPr id="31754" name="Rectangle 41"/>
          <p:cNvSpPr>
            <a:spLocks noChangeArrowheads="1"/>
          </p:cNvSpPr>
          <p:nvPr/>
        </p:nvSpPr>
        <p:spPr bwMode="auto">
          <a:xfrm>
            <a:off x="6429375" y="2587625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1400">
                <a:solidFill>
                  <a:srgbClr val="3B3838"/>
                </a:solidFill>
                <a:latin typeface="Segoe UI Light" pitchFamily="34" charset="0"/>
              </a:rPr>
              <a:t>Druga članica thelazyWAVE dvojca s Davorom Gerbusom</a:t>
            </a:r>
            <a:endParaRPr lang="en-GB" sz="1400"/>
          </a:p>
        </p:txBody>
      </p:sp>
      <p:sp>
        <p:nvSpPr>
          <p:cNvPr id="31755" name="TextBox 45"/>
          <p:cNvSpPr txBox="1">
            <a:spLocks noChangeArrowheads="1"/>
          </p:cNvSpPr>
          <p:nvPr/>
        </p:nvSpPr>
        <p:spPr bwMode="auto">
          <a:xfrm>
            <a:off x="6429375" y="3159125"/>
            <a:ext cx="24209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sz="1200">
                <a:solidFill>
                  <a:srgbClr val="3B3838"/>
                </a:solidFill>
                <a:latin typeface="Segoe UI Black" pitchFamily="34" charset="0"/>
              </a:rPr>
              <a:t>Rođendan: </a:t>
            </a:r>
            <a:r>
              <a:rPr lang="hr-HR" sz="1200">
                <a:solidFill>
                  <a:srgbClr val="3B3838"/>
                </a:solidFill>
                <a:latin typeface="Segoe UI Light" pitchFamily="34" charset="0"/>
              </a:rPr>
              <a:t>03.03.2000. </a:t>
            </a:r>
          </a:p>
          <a:p>
            <a:pPr eaLnBrk="1" hangingPunct="1">
              <a:lnSpc>
                <a:spcPct val="150000"/>
              </a:lnSpc>
            </a:pPr>
            <a:r>
              <a:rPr lang="hr-HR" sz="1200">
                <a:solidFill>
                  <a:srgbClr val="3B3838"/>
                </a:solidFill>
                <a:latin typeface="Segoe UI Black" pitchFamily="34" charset="0"/>
              </a:rPr>
              <a:t>Kategorija:</a:t>
            </a:r>
            <a:r>
              <a:rPr lang="hr-HR" sz="1200">
                <a:solidFill>
                  <a:srgbClr val="3B3838"/>
                </a:solidFill>
                <a:latin typeface="Segoe UI Light" pitchFamily="34" charset="0"/>
              </a:rPr>
              <a:t> lifestyle, fashion, beauty </a:t>
            </a:r>
          </a:p>
          <a:p>
            <a:pPr eaLnBrk="1" hangingPunct="1">
              <a:lnSpc>
                <a:spcPct val="150000"/>
              </a:lnSpc>
            </a:pPr>
            <a:r>
              <a:rPr lang="hr-HR" sz="1200">
                <a:solidFill>
                  <a:srgbClr val="3B3838"/>
                </a:solidFill>
                <a:latin typeface="Segoe UI Black" pitchFamily="34" charset="0"/>
              </a:rPr>
              <a:t>Snaga: </a:t>
            </a:r>
            <a:r>
              <a:rPr lang="hr-HR" sz="1200" b="1">
                <a:solidFill>
                  <a:srgbClr val="3B3838"/>
                </a:solidFill>
                <a:latin typeface="Segoe UI Light" pitchFamily="34" charset="0"/>
              </a:rPr>
              <a:t>svestranost</a:t>
            </a:r>
            <a:r>
              <a:rPr lang="hr-HR" sz="1200">
                <a:solidFill>
                  <a:srgbClr val="3B3838"/>
                </a:solidFill>
                <a:latin typeface="Segoe UI Light" pitchFamily="34" charset="0"/>
              </a:rPr>
              <a:t> - beauty i fashion kao dodana vrijednost velikoj popularnosti u lifestyle kategoriji. Iskustvo u ulozi voditeljice (VIDEOSTAR 2016)</a:t>
            </a:r>
          </a:p>
          <a:p>
            <a:pPr eaLnBrk="1" hangingPunct="1">
              <a:lnSpc>
                <a:spcPct val="150000"/>
              </a:lnSpc>
            </a:pPr>
            <a:r>
              <a:rPr lang="hr-HR" sz="1200">
                <a:solidFill>
                  <a:srgbClr val="3B3838"/>
                </a:solidFill>
                <a:latin typeface="Segoe UI Black" pitchFamily="34" charset="0"/>
              </a:rPr>
              <a:t>Procjena reacha: </a:t>
            </a:r>
          </a:p>
          <a:p>
            <a:pPr eaLnBrk="1" hangingPunct="1">
              <a:lnSpc>
                <a:spcPct val="150000"/>
              </a:lnSpc>
            </a:pPr>
            <a:r>
              <a:rPr lang="hr-HR" sz="1200" b="1">
                <a:solidFill>
                  <a:srgbClr val="FF0000"/>
                </a:solidFill>
                <a:latin typeface="Segoe UI Light" pitchFamily="34" charset="0"/>
              </a:rPr>
              <a:t>&gt; 277.000</a:t>
            </a:r>
            <a:r>
              <a:rPr lang="hr-HR" sz="1200">
                <a:solidFill>
                  <a:srgbClr val="3B3838"/>
                </a:solidFill>
                <a:latin typeface="Segoe UI Light" pitchFamily="34" charset="0"/>
              </a:rPr>
              <a:t> fanova na svojim društvenim mrežama</a:t>
            </a:r>
          </a:p>
          <a:p>
            <a:pPr eaLnBrk="1" hangingPunct="1">
              <a:lnSpc>
                <a:spcPct val="150000"/>
              </a:lnSpc>
            </a:pPr>
            <a:r>
              <a:rPr lang="hr-HR" sz="1200">
                <a:solidFill>
                  <a:srgbClr val="3B3838"/>
                </a:solidFill>
                <a:latin typeface="Segoe UI Black" pitchFamily="34" charset="0"/>
              </a:rPr>
              <a:t>Društvene mreže</a:t>
            </a:r>
          </a:p>
        </p:txBody>
      </p:sp>
      <p:sp>
        <p:nvSpPr>
          <p:cNvPr id="42" name="Text Placeholder 19">
            <a:extLst/>
          </p:cNvPr>
          <p:cNvSpPr txBox="1">
            <a:spLocks/>
          </p:cNvSpPr>
          <p:nvPr/>
        </p:nvSpPr>
        <p:spPr>
          <a:xfrm>
            <a:off x="214313" y="1660525"/>
            <a:ext cx="2116137" cy="503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●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buFont typeface="Lato Light"/>
              <a:buNone/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25.04.</a:t>
            </a:r>
          </a:p>
        </p:txBody>
      </p:sp>
      <p:sp>
        <p:nvSpPr>
          <p:cNvPr id="44" name="Text Placeholder 19">
            <a:extLst/>
          </p:cNvPr>
          <p:cNvSpPr txBox="1">
            <a:spLocks/>
          </p:cNvSpPr>
          <p:nvPr/>
        </p:nvSpPr>
        <p:spPr>
          <a:xfrm>
            <a:off x="3373438" y="1616075"/>
            <a:ext cx="2171700" cy="504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●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buFont typeface="Lato Light"/>
              <a:buNone/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26.04.</a:t>
            </a:r>
          </a:p>
        </p:txBody>
      </p:sp>
      <p:sp>
        <p:nvSpPr>
          <p:cNvPr id="45" name="Text Placeholder 19">
            <a:extLst/>
          </p:cNvPr>
          <p:cNvSpPr txBox="1">
            <a:spLocks/>
          </p:cNvSpPr>
          <p:nvPr/>
        </p:nvSpPr>
        <p:spPr>
          <a:xfrm>
            <a:off x="6300788" y="1535113"/>
            <a:ext cx="2673350" cy="504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●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buFont typeface="Lato Light"/>
              <a:buNone/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27.04.</a:t>
            </a:r>
          </a:p>
        </p:txBody>
      </p:sp>
      <p:sp>
        <p:nvSpPr>
          <p:cNvPr id="20" name="Subtitle 2">
            <a:extLst/>
          </p:cNvPr>
          <p:cNvSpPr txBox="1">
            <a:spLocks/>
          </p:cNvSpPr>
          <p:nvPr/>
        </p:nvSpPr>
        <p:spPr>
          <a:xfrm>
            <a:off x="0" y="500063"/>
            <a:ext cx="9144000" cy="7810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hr-HR" sz="3200" b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Black" pitchFamily="34" charset="0"/>
              </a:rPr>
              <a:t>Zagrebački obrtnički  sajam i JoomBoos YouTuberi</a:t>
            </a:r>
          </a:p>
        </p:txBody>
      </p:sp>
    </p:spTree>
    <p:extLst>
      <p:ext uri="{BB962C8B-B14F-4D97-AF65-F5344CB8AC3E}">
        <p14:creationId xmlns:p14="http://schemas.microsoft.com/office/powerpoint/2010/main" val="17329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2"/>
          <p:cNvSpPr txBox="1">
            <a:spLocks/>
          </p:cNvSpPr>
          <p:nvPr/>
        </p:nvSpPr>
        <p:spPr bwMode="auto">
          <a:xfrm>
            <a:off x="0" y="0"/>
            <a:ext cx="6858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hr-HR" sz="40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Zašto video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32772" name="Shape 95"/>
          <p:cNvSpPr txBox="1">
            <a:spLocks/>
          </p:cNvSpPr>
          <p:nvPr/>
        </p:nvSpPr>
        <p:spPr bwMode="auto">
          <a:xfrm>
            <a:off x="357188" y="2286000"/>
            <a:ext cx="846613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Lato Light"/>
              <a:buChar char="×"/>
            </a:pPr>
            <a:r>
              <a:rPr lang="hr-HR" sz="2400" b="1">
                <a:latin typeface="Calibri Light" pitchFamily="34" charset="0"/>
                <a:cs typeface="Segoe UI" pitchFamily="34" charset="0"/>
              </a:rPr>
              <a:t>Najava</a:t>
            </a:r>
            <a:r>
              <a:rPr lang="hr-HR" sz="2400">
                <a:latin typeface="Calibri Light" pitchFamily="34" charset="0"/>
                <a:cs typeface="Segoe UI" pitchFamily="34" charset="0"/>
              </a:rPr>
              <a:t> sajma na društvenim mrežama JoomBoosa i influencera </a:t>
            </a:r>
            <a:r>
              <a:rPr lang="hr-HR" sz="1700">
                <a:latin typeface="Calibri Light" pitchFamily="34" charset="0"/>
                <a:cs typeface="Segoe UI" pitchFamily="34" charset="0"/>
              </a:rPr>
              <a:t> (Facebook, Instagram, Snapchat)</a:t>
            </a:r>
          </a:p>
          <a:p>
            <a:pPr eaLnBrk="1" hangingPunct="1">
              <a:buFont typeface="Lato Light"/>
              <a:buChar char="×"/>
            </a:pPr>
            <a:endParaRPr lang="hr-HR" sz="800">
              <a:latin typeface="Calibri Light" pitchFamily="34" charset="0"/>
              <a:cs typeface="Segoe UI" pitchFamily="34" charset="0"/>
            </a:endParaRPr>
          </a:p>
          <a:p>
            <a:pPr eaLnBrk="1" hangingPunct="1">
              <a:buFont typeface="Lato Light"/>
              <a:buChar char="×"/>
            </a:pPr>
            <a:r>
              <a:rPr lang="hr-HR" sz="2400" b="1">
                <a:latin typeface="Calibri Light" pitchFamily="34" charset="0"/>
                <a:cs typeface="Segoe UI" pitchFamily="34" charset="0"/>
                <a:sym typeface="Lato Light"/>
              </a:rPr>
              <a:t>JoomBoos meet up </a:t>
            </a:r>
            <a:r>
              <a:rPr lang="hr-HR" sz="2400">
                <a:latin typeface="Calibri Light" pitchFamily="34" charset="0"/>
                <a:cs typeface="Segoe UI" pitchFamily="34" charset="0"/>
                <a:sym typeface="Lato Light"/>
              </a:rPr>
              <a:t>održavamo svaki dan trajanja sajma 25.4.-27.4. (3 dana)</a:t>
            </a:r>
          </a:p>
          <a:p>
            <a:pPr eaLnBrk="1" hangingPunct="1">
              <a:buFont typeface="Lato Light"/>
              <a:buChar char="×"/>
            </a:pPr>
            <a:endParaRPr lang="hr-HR" sz="800">
              <a:latin typeface="Calibri Light" pitchFamily="34" charset="0"/>
              <a:cs typeface="Segoe UI" pitchFamily="34" charset="0"/>
              <a:sym typeface="Lato Light"/>
            </a:endParaRPr>
          </a:p>
          <a:p>
            <a:pPr eaLnBrk="1" hangingPunct="1">
              <a:buFont typeface="Lato Light"/>
              <a:buChar char="×"/>
            </a:pPr>
            <a:r>
              <a:rPr lang="vi-VN" sz="2400">
                <a:latin typeface="Calibri Light" pitchFamily="34" charset="0"/>
                <a:cs typeface="Segoe UI" pitchFamily="34" charset="0"/>
                <a:sym typeface="Lato Light"/>
              </a:rPr>
              <a:t>Osim JoomBoos kutka, </a:t>
            </a:r>
            <a:r>
              <a:rPr lang="vi-VN" sz="2400" b="1">
                <a:latin typeface="Calibri Light" pitchFamily="34" charset="0"/>
                <a:cs typeface="Segoe UI" pitchFamily="34" charset="0"/>
                <a:sym typeface="Lato Light"/>
              </a:rPr>
              <a:t>YouTuberi</a:t>
            </a:r>
            <a:r>
              <a:rPr lang="hr-HR" sz="2400" b="1">
                <a:latin typeface="Calibri Light" pitchFamily="34" charset="0"/>
                <a:cs typeface="Segoe UI" pitchFamily="34" charset="0"/>
                <a:sym typeface="Lato Light"/>
              </a:rPr>
              <a:t> obilaze</a:t>
            </a:r>
            <a:r>
              <a:rPr lang="vi-VN" sz="2400" b="1">
                <a:latin typeface="Calibri Light" pitchFamily="34" charset="0"/>
                <a:cs typeface="Segoe UI" pitchFamily="34" charset="0"/>
                <a:sym typeface="Lato Light"/>
              </a:rPr>
              <a:t> štandove isprobava</a:t>
            </a:r>
            <a:r>
              <a:rPr lang="hr-HR" sz="2400" b="1">
                <a:latin typeface="Calibri Light" pitchFamily="34" charset="0"/>
                <a:cs typeface="Segoe UI" pitchFamily="34" charset="0"/>
                <a:sym typeface="Lato Light"/>
              </a:rPr>
              <a:t>ju </a:t>
            </a:r>
            <a:r>
              <a:rPr lang="vi-VN" sz="2400" b="1">
                <a:latin typeface="Calibri Light" pitchFamily="34" charset="0"/>
                <a:cs typeface="Segoe UI" pitchFamily="34" charset="0"/>
                <a:sym typeface="Lato Light"/>
              </a:rPr>
              <a:t>aktivnosti</a:t>
            </a:r>
            <a:r>
              <a:rPr lang="hr-HR" sz="2400" b="1">
                <a:latin typeface="Calibri Light" pitchFamily="34" charset="0"/>
                <a:cs typeface="Segoe UI" pitchFamily="34" charset="0"/>
                <a:sym typeface="Lato Light"/>
              </a:rPr>
              <a:t>, </a:t>
            </a:r>
            <a:r>
              <a:rPr lang="vi-VN" sz="2400" b="1">
                <a:latin typeface="Calibri Light" pitchFamily="34" charset="0"/>
                <a:cs typeface="Segoe UI" pitchFamily="34" charset="0"/>
                <a:sym typeface="Lato Light"/>
              </a:rPr>
              <a:t>međusobno se natje</a:t>
            </a:r>
            <a:r>
              <a:rPr lang="hr-HR" sz="2400" b="1">
                <a:latin typeface="Calibri Light" pitchFamily="34" charset="0"/>
                <a:cs typeface="Segoe UI" pitchFamily="34" charset="0"/>
                <a:sym typeface="Lato Light"/>
              </a:rPr>
              <a:t>ču</a:t>
            </a:r>
            <a:r>
              <a:rPr lang="hr-HR" sz="2400">
                <a:latin typeface="Calibri Light" pitchFamily="34" charset="0"/>
                <a:cs typeface="Segoe UI" pitchFamily="34" charset="0"/>
                <a:sym typeface="Lato Light"/>
              </a:rPr>
              <a:t>:</a:t>
            </a:r>
            <a:r>
              <a:rPr lang="hr-HR" sz="1700">
                <a:latin typeface="Calibri Light" pitchFamily="34" charset="0"/>
                <a:cs typeface="Segoe UI" pitchFamily="34" charset="0"/>
                <a:sym typeface="Lato Light"/>
              </a:rPr>
              <a:t> </a:t>
            </a:r>
            <a:r>
              <a:rPr lang="vi-VN" sz="1700">
                <a:latin typeface="Calibri Light" pitchFamily="34" charset="0"/>
                <a:cs typeface="Segoe UI" pitchFamily="34" charset="0"/>
                <a:sym typeface="Lato Light"/>
              </a:rPr>
              <a:t>npr</a:t>
            </a:r>
            <a:r>
              <a:rPr lang="hr-HR" sz="1700">
                <a:latin typeface="Calibri Light" pitchFamily="34" charset="0"/>
                <a:cs typeface="Segoe UI" pitchFamily="34" charset="0"/>
                <a:sym typeface="Lato Light"/>
              </a:rPr>
              <a:t>.</a:t>
            </a:r>
            <a:r>
              <a:rPr lang="vi-VN" sz="1700">
                <a:latin typeface="Calibri Light" pitchFamily="34" charset="0"/>
                <a:cs typeface="Segoe UI" pitchFamily="34" charset="0"/>
                <a:sym typeface="Lato Light"/>
              </a:rPr>
              <a:t> tko će prije zakucati pet čavala, ofarbati zid, a Petra može biti u žiriju modne revije ili šminkati/frizirati fanove na štandu. Na taj način meet up se ne sastoji samo od fotkanja i davanja autograma, već imamo cijelo iskustvo druženja YouTubera s fanovima.</a:t>
            </a:r>
            <a:endParaRPr lang="hr-HR" sz="1700">
              <a:latin typeface="Calibri Light" pitchFamily="34" charset="0"/>
              <a:cs typeface="Segoe UI" pitchFamily="34" charset="0"/>
              <a:sym typeface="Lato Light"/>
            </a:endParaRPr>
          </a:p>
          <a:p>
            <a:pPr eaLnBrk="1" hangingPunct="1">
              <a:buFont typeface="Lato Light"/>
              <a:buChar char="×"/>
            </a:pPr>
            <a:endParaRPr lang="hr-HR" sz="800" b="1">
              <a:latin typeface="Calibri Light" pitchFamily="34" charset="0"/>
              <a:cs typeface="Segoe UI" pitchFamily="34" charset="0"/>
              <a:sym typeface="Lato Light"/>
            </a:endParaRPr>
          </a:p>
          <a:p>
            <a:pPr eaLnBrk="1" hangingPunct="1">
              <a:buFont typeface="Lato Light"/>
              <a:buChar char="×"/>
            </a:pPr>
            <a:r>
              <a:rPr lang="hr-HR" sz="2400" b="1">
                <a:latin typeface="Calibri Light" pitchFamily="34" charset="0"/>
                <a:cs typeface="Segoe UI" pitchFamily="34" charset="0"/>
                <a:sym typeface="Lato Light"/>
              </a:rPr>
              <a:t>Objave</a:t>
            </a:r>
            <a:r>
              <a:rPr lang="hr-HR" sz="2400">
                <a:latin typeface="Calibri Light" pitchFamily="34" charset="0"/>
                <a:cs typeface="Segoe UI" pitchFamily="34" charset="0"/>
                <a:sym typeface="Lato Light"/>
              </a:rPr>
              <a:t> sa sajma na društvenim mrežama </a:t>
            </a:r>
            <a:r>
              <a:rPr lang="hr-HR" sz="1700">
                <a:latin typeface="Calibri Light" pitchFamily="34" charset="0"/>
                <a:cs typeface="Segoe UI" pitchFamily="34" charset="0"/>
                <a:sym typeface="Lato Light"/>
              </a:rPr>
              <a:t>(Facebook,Instagram, Snapchat)</a:t>
            </a:r>
          </a:p>
          <a:p>
            <a:pPr eaLnBrk="1" hangingPunct="1"/>
            <a:endParaRPr lang="hr-HR" sz="1700" b="1">
              <a:latin typeface="Calibri Light" pitchFamily="34" charset="0"/>
              <a:cs typeface="Segoe UI" pitchFamily="34" charset="0"/>
              <a:sym typeface="Lato Light"/>
            </a:endParaRPr>
          </a:p>
          <a:p>
            <a:pPr eaLnBrk="1" hangingPunct="1"/>
            <a:r>
              <a:rPr lang="hr-HR" sz="1700">
                <a:solidFill>
                  <a:srgbClr val="666666"/>
                </a:solidFill>
                <a:latin typeface="Calibri Light" pitchFamily="34" charset="0"/>
                <a:cs typeface="Segoe UI" pitchFamily="34" charset="0"/>
                <a:sym typeface="Lato Light"/>
              </a:rPr>
              <a:t> </a:t>
            </a:r>
          </a:p>
        </p:txBody>
      </p:sp>
      <p:sp>
        <p:nvSpPr>
          <p:cNvPr id="15" name="Text Placeholder 19">
            <a:extLst/>
          </p:cNvPr>
          <p:cNvSpPr txBox="1">
            <a:spLocks/>
          </p:cNvSpPr>
          <p:nvPr/>
        </p:nvSpPr>
        <p:spPr>
          <a:xfrm>
            <a:off x="0" y="500063"/>
            <a:ext cx="8850313" cy="503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>
              <a:buClr>
                <a:srgbClr val="B7B7B7"/>
              </a:buClr>
              <a:buSzPct val="100000"/>
              <a:buFont typeface="Lato Light"/>
              <a:buNone/>
              <a:defRPr/>
            </a:pPr>
            <a:r>
              <a:rPr lang="hr-HR" sz="4800" b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Black" pitchFamily="34" charset="0"/>
                <a:sym typeface="Lato Light"/>
              </a:rPr>
              <a:t>Dolazak influencera na Obrtnički sajam</a:t>
            </a:r>
          </a:p>
        </p:txBody>
      </p:sp>
      <p:pic>
        <p:nvPicPr>
          <p:cNvPr id="32774" name="Picture 12" descr="joomboos-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863" y="0"/>
            <a:ext cx="846137" cy="642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1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17252" y="2420625"/>
            <a:ext cx="9126747" cy="957841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cs typeface="Calibri" panose="020F0502020204030204" pitchFamily="34" charset="0"/>
              </a:rPr>
              <a:t>2.</a:t>
            </a:r>
            <a:r>
              <a:rPr lang="hr-HR" sz="2400" b="1" dirty="0"/>
              <a:t> OBRAZOVANJE: SVE MANJE UČENIKA UPISUJE OBRTNIČKA ZANIMANJA</a:t>
            </a:r>
          </a:p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" y="4106332"/>
            <a:ext cx="8549640" cy="1964267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hr-HR" sz="2000" b="1" dirty="0" smtClean="0"/>
              <a:t>GOVORNICI: </a:t>
            </a:r>
            <a:br>
              <a:rPr lang="hr-HR" sz="2000" b="1" dirty="0" smtClean="0"/>
            </a:br>
            <a:r>
              <a:rPr lang="hr-HR" sz="2000" b="1" dirty="0" smtClean="0"/>
              <a:t>Iva Tušin, </a:t>
            </a:r>
            <a:r>
              <a:rPr lang="hr-HR" sz="2000" dirty="0"/>
              <a:t>voditeljica Ureda za obrazovanje OKZ</a:t>
            </a:r>
            <a:br>
              <a:rPr lang="hr-HR" sz="2000" dirty="0"/>
            </a:br>
            <a:r>
              <a:rPr lang="hr-HR" sz="2000" b="1" dirty="0"/>
              <a:t>Mirela Katalenac</a:t>
            </a:r>
            <a:r>
              <a:rPr lang="hr-HR" sz="2000" dirty="0"/>
              <a:t>, pročelnica Upravnog odjela za </a:t>
            </a:r>
            <a:r>
              <a:rPr lang="hr-HR" sz="2000" dirty="0" smtClean="0"/>
              <a:t>prosvjetu Zagrebačke županije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b="1" dirty="0" smtClean="0"/>
              <a:t>Stipe Bučar</a:t>
            </a:r>
            <a:r>
              <a:rPr lang="hr-HR" sz="2000" dirty="0" smtClean="0"/>
              <a:t>, zamjenik gradonačelnika Jastrebarskog i predsjednik Udruženja   obrtnika Jastrebarsko</a:t>
            </a:r>
            <a:br>
              <a:rPr lang="hr-HR" sz="2000" dirty="0" smtClean="0"/>
            </a:br>
            <a:r>
              <a:rPr lang="hr-HR" sz="2000" b="1" dirty="0" smtClean="0"/>
              <a:t>Nikica Matan</a:t>
            </a:r>
            <a:r>
              <a:rPr lang="hr-HR" sz="2000" dirty="0" smtClean="0"/>
              <a:t>, tajnik Udruženja obrtnika Samobor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endParaRPr lang="hr-H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0" y="716929"/>
            <a:ext cx="5765800" cy="16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PRIKAZ STANJA UPISA U JMO ZANIMANJA U ZAGREBAČKOJ ŽUPANIJI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498389"/>
              </p:ext>
            </p:extLst>
          </p:nvPr>
        </p:nvGraphicFramePr>
        <p:xfrm>
          <a:off x="17253" y="1227667"/>
          <a:ext cx="9090960" cy="480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79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PRIKAZ STANJA UPISA U JMO ZANIMANJA U ZAGREBAČKOJ ŽUPANIJI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432355"/>
              </p:ext>
            </p:extLst>
          </p:nvPr>
        </p:nvGraphicFramePr>
        <p:xfrm>
          <a:off x="0" y="1244600"/>
          <a:ext cx="9144000" cy="480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17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r-HR" dirty="0" smtClean="0"/>
              <a:t>Povećanje </a:t>
            </a:r>
            <a:r>
              <a:rPr lang="hr-HR" dirty="0"/>
              <a:t>privlačnosti strukovnog obrazovanja</a:t>
            </a:r>
          </a:p>
          <a:p>
            <a:pPr marL="514350" indent="-514350">
              <a:buAutoNum type="arabicPeriod"/>
            </a:pPr>
            <a:r>
              <a:rPr lang="hr-HR" dirty="0"/>
              <a:t>Povećanje mjesta za </a:t>
            </a:r>
            <a:r>
              <a:rPr lang="hr-HR" dirty="0" smtClean="0"/>
              <a:t>naukovanje</a:t>
            </a:r>
          </a:p>
          <a:p>
            <a:pPr marL="514350" indent="-514350">
              <a:buFont typeface="Arial"/>
              <a:buAutoNum type="arabicPeriod"/>
            </a:pPr>
            <a:r>
              <a:rPr lang="hr-HR" dirty="0"/>
              <a:t>Partnerska suradnja</a:t>
            </a:r>
          </a:p>
          <a:p>
            <a:pPr marL="514350" indent="-514350">
              <a:buAutoNum type="arabicPeriod"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SMJERNICE RAZVOJA OBRAZOVANJA ZA OBRTNIŠTVO</a:t>
            </a:r>
          </a:p>
        </p:txBody>
      </p:sp>
    </p:spTree>
    <p:extLst>
      <p:ext uri="{BB962C8B-B14F-4D97-AF65-F5344CB8AC3E}">
        <p14:creationId xmlns:p14="http://schemas.microsoft.com/office/powerpoint/2010/main" val="18517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xmlns="" id="{8D383C01-49DD-4BC4-B118-6DFF3F64744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63525" y="1390650"/>
            <a:ext cx="6162675" cy="4735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hr-HR" altLang="sr-Latn-RS" sz="1800" b="1" dirty="0"/>
              <a:t>Putem nadležnog Upravnog odjela za prosvjetu, kulturu, sport i tehničku kulturu osiguravaju se godišnje stipendije za učenike deficitarnih zanimanja s područja Zagrebačke županije.</a:t>
            </a:r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hr-HR" altLang="sr-Latn-RS" sz="1800" b="1" dirty="0"/>
          </a:p>
          <a:p>
            <a:pPr algn="just" eaLnBrk="1" hangingPunct="1">
              <a:spcBef>
                <a:spcPts val="1200"/>
              </a:spcBef>
              <a:defRPr/>
            </a:pPr>
            <a:r>
              <a:rPr lang="hr-HR" altLang="sr-Latn-RS" sz="1800" dirty="0"/>
              <a:t>Od ukupnog broja 30 učeničkih stipendija, 10 stipendija se svake godine osigurava za učenike koji pohađaju školske programe  deficitarnih zanimanja.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hr-HR" altLang="sr-Latn-RS" sz="1800" dirty="0"/>
              <a:t>Lista deficitarnih zanimanja za stipendiranje određuje se godišnjim preporukama HZZ-a te Obrtničke komore 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hr-HR" altLang="sr-Latn-RS" sz="1800" dirty="0"/>
              <a:t>Iznos učeničke stipendije je 500,00 kn mjesečno tijekom cijele kalendarske godine čime se nastoji motivirati učenike na upise u deficitarna zanimanja na područjima Zagrebačke županije.  </a:t>
            </a:r>
          </a:p>
          <a:p>
            <a:pPr algn="just" eaLnBrk="1" hangingPunct="1">
              <a:defRPr/>
            </a:pPr>
            <a:endParaRPr lang="hr-HR" altLang="sr-Latn-RS" sz="1800" b="1" dirty="0"/>
          </a:p>
          <a:p>
            <a:pPr algn="just" eaLnBrk="1" hangingPunct="1">
              <a:defRPr/>
            </a:pPr>
            <a:endParaRPr lang="hr-HR" altLang="sr-Latn-RS" sz="1800" b="1" dirty="0"/>
          </a:p>
          <a:p>
            <a:pPr algn="just" eaLnBrk="1" hangingPunct="1">
              <a:defRPr/>
            </a:pPr>
            <a:endParaRPr lang="hr-HR" altLang="sr-Latn-RS" sz="1300" dirty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hr-HR" altLang="sr-Latn-RS" sz="1300" dirty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hr-HR" altLang="sr-Latn-RS" sz="1400" dirty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hr-HR" altLang="sr-Latn-RS" sz="1400" dirty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hr-HR" altLang="sr-Latn-RS" sz="1400" dirty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hr-HR" altLang="sr-Latn-RS" sz="1400" dirty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hr-HR" altLang="sr-Latn-RS" sz="1400" dirty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hr-HR" altLang="sr-Latn-RS" sz="1400" dirty="0"/>
          </a:p>
          <a:p>
            <a:pPr algn="just" eaLnBrk="1" hangingPunct="1">
              <a:defRPr/>
            </a:pPr>
            <a:endParaRPr lang="hr-HR" altLang="sr-Latn-RS" sz="1800" dirty="0"/>
          </a:p>
          <a:p>
            <a:pPr eaLnBrk="1" hangingPunct="1">
              <a:defRPr/>
            </a:pPr>
            <a:endParaRPr lang="hr-HR" altLang="sr-Latn-RS" dirty="0"/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xmlns="" id="{90A46067-B043-4B67-BCB9-3F846FBC4FD6}"/>
              </a:ext>
            </a:extLst>
          </p:cNvPr>
          <p:cNvSpPr txBox="1">
            <a:spLocks/>
          </p:cNvSpPr>
          <p:nvPr/>
        </p:nvSpPr>
        <p:spPr>
          <a:xfrm>
            <a:off x="17463" y="2143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hr-HR" sz="2400" b="1" dirty="0">
                <a:solidFill>
                  <a:srgbClr val="FFFFFF"/>
                </a:solidFill>
              </a:rPr>
              <a:t>STIPENDIRANJE DEFICITARNIH OBRTNIČKIH I STRUKOVNIH ZANIMANJA</a:t>
            </a:r>
          </a:p>
        </p:txBody>
      </p:sp>
      <p:pic>
        <p:nvPicPr>
          <p:cNvPr id="49157" name="Slika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738" y="3854450"/>
            <a:ext cx="2447925" cy="174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Slika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738" y="1560513"/>
            <a:ext cx="2447925" cy="219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0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82178"/>
            <a:ext cx="8229600" cy="2693681"/>
          </a:xfrm>
        </p:spPr>
        <p:txBody>
          <a:bodyPr/>
          <a:lstStyle/>
          <a:p>
            <a:pPr marL="400050" indent="-400050" algn="just">
              <a:buNone/>
            </a:pPr>
            <a:endParaRPr lang="hr-HR" sz="2000" dirty="0"/>
          </a:p>
          <a:p>
            <a:pPr marL="400050" indent="-400050" algn="just">
              <a:buNone/>
            </a:pPr>
            <a:endParaRPr lang="hr-HR" sz="1600" dirty="0"/>
          </a:p>
          <a:p>
            <a:pPr marL="400050" indent="-400050" algn="just">
              <a:buFont typeface="Arial"/>
              <a:buAutoNum type="romanUcPeriod" startAt="4"/>
            </a:pPr>
            <a:endParaRPr lang="hr-HR" sz="1600" dirty="0"/>
          </a:p>
          <a:p>
            <a:pPr marL="400050" indent="-400050" algn="just">
              <a:buAutoNum type="romanUcPeriod" startAt="4"/>
            </a:pPr>
            <a:endParaRPr lang="hr-HR" sz="1600" dirty="0"/>
          </a:p>
          <a:p>
            <a:pPr algn="just">
              <a:buNone/>
            </a:pPr>
            <a:endParaRPr lang="hr-HR" sz="1800" b="1" dirty="0"/>
          </a:p>
          <a:p>
            <a:pPr algn="just">
              <a:buNone/>
            </a:pPr>
            <a:endParaRPr lang="hr-HR" sz="1600" dirty="0"/>
          </a:p>
          <a:p>
            <a:pPr marL="514350" indent="-514350" algn="just">
              <a:buNone/>
            </a:pPr>
            <a:r>
              <a:rPr lang="hr-HR" sz="1600" dirty="0"/>
              <a:t>                            </a:t>
            </a:r>
          </a:p>
          <a:p>
            <a:pPr marL="400050" indent="-400050" algn="just">
              <a:buAutoNum type="romanUcPeriod"/>
            </a:pPr>
            <a:endParaRPr lang="hr-HR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17253" y="240134"/>
            <a:ext cx="6978770" cy="866326"/>
          </a:xfr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STANJE OBRTNIŠTVA U ZAGREBAČKOJ ŽUPANIJI</a:t>
            </a:r>
            <a:endParaRPr lang="hr-H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A81C564-FD29-40E1-AEBD-4504CC010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381354"/>
              </p:ext>
            </p:extLst>
          </p:nvPr>
        </p:nvGraphicFramePr>
        <p:xfrm>
          <a:off x="117446" y="1289603"/>
          <a:ext cx="8766495" cy="46827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3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0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45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1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5912">
                  <a:extLst>
                    <a:ext uri="{9D8B030D-6E8A-4147-A177-3AD203B41FA5}">
                      <a16:colId xmlns:a16="http://schemas.microsoft.com/office/drawing/2014/main" xmlns="" val="2802546237"/>
                    </a:ext>
                  </a:extLst>
                </a:gridCol>
              </a:tblGrid>
              <a:tr h="70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</a:t>
                      </a:r>
                      <a:endParaRPr lang="hr-HR" sz="1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Naziv </a:t>
                      </a:r>
                      <a:r>
                        <a:rPr lang="hr-HR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udruženja</a:t>
                      </a:r>
                      <a:r>
                        <a:rPr lang="hr-HR" sz="18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obrtnika </a:t>
                      </a:r>
                      <a:endParaRPr lang="hr-HR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Broj članova    </a:t>
                      </a: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2014/15 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8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hr-HR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Broj članova    </a:t>
                      </a: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2016/17</a:t>
                      </a:r>
                      <a:endParaRPr lang="hr-HR" sz="20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Broj članova</a:t>
                      </a: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2017/18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Udruženje obrtnika Dugo Selo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390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344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Udruženje obrtnika Ivanić -</a:t>
                      </a:r>
                      <a:r>
                        <a:rPr lang="hr-HR" sz="1600" b="0" i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Grad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319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273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Udruženje obrtnika Jastrebarsko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651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609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601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Udruženje obrtnika Samobor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1.230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1.142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1.190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Udruženje obrtnika Velika Gorica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1.051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1.038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1.041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Udruženje obrtnika Vrbovec + Dubrava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279+65</a:t>
                      </a:r>
                      <a:r>
                        <a:rPr lang="hr-HR" sz="1600" b="0" i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344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7.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Udruženje obrtnika Zaprešić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794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739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732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8.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Udruženje obrtnika Sveti Ivan</a:t>
                      </a:r>
                      <a:r>
                        <a:rPr lang="hr-HR" sz="1600" b="0" i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Zelina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7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Ukupno II.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5.096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4.745</a:t>
                      </a: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4.761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7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Sveukupno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17.892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17.305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17.835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xmlns="" id="{8D383C01-49DD-4BC4-B118-6DFF3F64744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63525" y="1390650"/>
            <a:ext cx="6162675" cy="4735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hr-HR" altLang="sr-Latn-RS" sz="1800" b="1" dirty="0"/>
              <a:t>Financijska potpora aktivnostima u svrhu promocije obrtničkih i strukovnih zanimanja</a:t>
            </a:r>
          </a:p>
          <a:p>
            <a:pPr algn="just" eaLnBrk="1" hangingPunct="1">
              <a:defRPr/>
            </a:pPr>
            <a:r>
              <a:rPr lang="hr-HR" altLang="sr-Latn-RS" sz="1400" dirty="0"/>
              <a:t>Projekt promotivnih aktivnosti kojima se nastoji potaknuti učenike osnovnih škola s područja Zagrebačke županije da upišu obrtnička/strukovna zanimanja </a:t>
            </a:r>
            <a:r>
              <a:rPr lang="hr-HR" sz="1400" dirty="0"/>
              <a:t>(tiskanje i izrada brošura i ostalog promotivnog materijala). </a:t>
            </a:r>
            <a:r>
              <a:rPr lang="hr-HR" altLang="sr-Latn-RS" sz="1400" dirty="0"/>
              <a:t> </a:t>
            </a:r>
          </a:p>
          <a:p>
            <a:pPr algn="just" eaLnBrk="1" hangingPunct="1">
              <a:defRPr/>
            </a:pPr>
            <a:r>
              <a:rPr lang="hr-HR" altLang="sr-Latn-RS" sz="1400" dirty="0"/>
              <a:t>Projekt promotivnih aktivnosti kojima bi se učenike završnih razreda obrtničkih/strukovnih zanimanja informiralo o mogućnostima daljnjeg obrazovanja u raznim obrtničkim/strukovnim obrazovnim programima, te s ostalim mogućnostima nastavka školovanja. (tiskanje i izrada brošura i ostalog promotivnog materijala). </a:t>
            </a:r>
          </a:p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hr-HR" altLang="sr-Latn-RS" sz="1400" dirty="0"/>
              <a:t>Sufinanciranjem ovakvih projekata u godišnjem iznosu od 60.000,00 kuna nastavlja se kontinuirana promidžba obrazovanja za obrtnička/strukovna zanimanja, pravodobno informiranje svih učenika i njihovih roditelja, obrtnika, škola i drugih institucija na području Zagrebačke županije o mogućnostima obrazovanja, naukovanja i zapošljavanja u obrtničkim radionicama.</a:t>
            </a:r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hr-HR" altLang="sr-Latn-RS" sz="1400" dirty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hr-HR" altLang="sr-Latn-RS" sz="1400" b="1" u="sng" dirty="0"/>
              <a:t>Cilj:</a:t>
            </a:r>
            <a:r>
              <a:rPr lang="hr-HR" altLang="sr-Latn-RS" sz="1400" dirty="0"/>
              <a:t>   popularizacija te razvoj pozitivnog odnosa prema obrtničkim/strukovnim         	 zanimanjima koji su jedan od temelja gospodarstva na području Zagrebačke 	 županije.</a:t>
            </a:r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hr-HR" altLang="sr-Latn-RS" sz="1400" dirty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hr-HR" altLang="sr-Latn-RS" sz="1400" dirty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hr-HR" altLang="sr-Latn-RS" sz="1400" dirty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hr-HR" altLang="sr-Latn-RS" sz="1400" dirty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hr-HR" altLang="sr-Latn-RS" sz="1400" dirty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hr-HR" altLang="sr-Latn-RS" sz="1400" dirty="0"/>
          </a:p>
          <a:p>
            <a:pPr algn="just" eaLnBrk="1" hangingPunct="1">
              <a:defRPr/>
            </a:pPr>
            <a:endParaRPr lang="hr-HR" altLang="sr-Latn-RS" sz="1800" dirty="0"/>
          </a:p>
          <a:p>
            <a:pPr eaLnBrk="1" hangingPunct="1">
              <a:defRPr/>
            </a:pPr>
            <a:endParaRPr lang="hr-HR" altLang="sr-Latn-RS" dirty="0"/>
          </a:p>
        </p:txBody>
      </p:sp>
      <p:pic>
        <p:nvPicPr>
          <p:cNvPr id="501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xmlns="" id="{90A46067-B043-4B67-BCB9-3F846FBC4FD6}"/>
              </a:ext>
            </a:extLst>
          </p:cNvPr>
          <p:cNvSpPr txBox="1">
            <a:spLocks/>
          </p:cNvSpPr>
          <p:nvPr/>
        </p:nvSpPr>
        <p:spPr>
          <a:xfrm>
            <a:off x="17463" y="2143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hr-HR" sz="2400" b="1" dirty="0">
                <a:solidFill>
                  <a:srgbClr val="FFFFFF"/>
                </a:solidFill>
              </a:rPr>
              <a:t>KAKO PROMIJENITI NEGATIVNE TRENDOVE-POTPORE,  PROMIDŽBA</a:t>
            </a:r>
          </a:p>
        </p:txBody>
      </p:sp>
      <p:pic>
        <p:nvPicPr>
          <p:cNvPr id="50181" name="Slika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4638" y="4144963"/>
            <a:ext cx="2024062" cy="148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Slika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4638" y="1389063"/>
            <a:ext cx="2024062" cy="270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9401" y="1227668"/>
            <a:ext cx="8754532" cy="4825999"/>
          </a:xfrm>
        </p:spPr>
        <p:txBody>
          <a:bodyPr/>
          <a:lstStyle/>
          <a:p>
            <a:pPr marL="0" indent="0">
              <a:buNone/>
            </a:pPr>
            <a:r>
              <a:rPr lang="hr-HR" sz="2400" b="1" dirty="0"/>
              <a:t>DVIJE MISLI: </a:t>
            </a:r>
          </a:p>
          <a:p>
            <a:pPr marL="0" indent="0">
              <a:buNone/>
            </a:pPr>
            <a:r>
              <a:rPr lang="hr-HR" sz="2400" b="1" dirty="0"/>
              <a:t>I.</a:t>
            </a:r>
          </a:p>
          <a:p>
            <a:r>
              <a:rPr lang="hr-HR" sz="2400" dirty="0"/>
              <a:t>IDEJA</a:t>
            </a:r>
          </a:p>
          <a:p>
            <a:r>
              <a:rPr lang="hr-HR" sz="2400" dirty="0"/>
              <a:t>VIZIJA</a:t>
            </a:r>
          </a:p>
          <a:p>
            <a:r>
              <a:rPr lang="hr-HR" sz="2400" dirty="0"/>
              <a:t>LJUDI – OSOBE – koje će ove dvije vrijednosti ostvariti i 			         konkretizirati</a:t>
            </a:r>
          </a:p>
          <a:p>
            <a:pPr marL="0" indent="0">
              <a:buNone/>
            </a:pPr>
            <a:r>
              <a:rPr lang="hr-HR" sz="2400" b="1" dirty="0"/>
              <a:t> II.</a:t>
            </a:r>
          </a:p>
          <a:p>
            <a:r>
              <a:rPr lang="hr-HR" sz="2400" dirty="0"/>
              <a:t>OBRTNICI - moraju biti svjesni da samo praćenjem inovacija, novih tehnologija, kao i stručnim usavršavanjem te cjeloživotnim obrazovanjem mogu biti konkurenti i odgovoriti izazovima na sve zahtjevnijem, kako domaćem, tako i EU tržištu</a:t>
            </a:r>
          </a:p>
          <a:p>
            <a:endParaRPr lang="hr-HR" dirty="0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/>
              <a:t>MLADI UČENIK – BUDUĆI OBRTNIK – LJUDSKI RESURSI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200" b="1" dirty="0"/>
              <a:t>Za ove dvije zamisli potrebni su ljudi koji će to ostvariti:</a:t>
            </a:r>
            <a:br>
              <a:rPr lang="hr-HR" sz="2200" b="1" dirty="0"/>
            </a:br>
            <a:r>
              <a:rPr lang="hr-HR" sz="2200" b="1" dirty="0"/>
              <a:t>KAKO TO POSTIĆI?</a:t>
            </a:r>
            <a:endParaRPr lang="hr-HR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zervirano mjesto sadržaja 2"/>
          <p:cNvSpPr>
            <a:spLocks noGrp="1"/>
          </p:cNvSpPr>
          <p:nvPr>
            <p:ph idx="1"/>
          </p:nvPr>
        </p:nvSpPr>
        <p:spPr>
          <a:xfrm>
            <a:off x="313267" y="1346200"/>
            <a:ext cx="8373533" cy="5154634"/>
          </a:xfrm>
        </p:spPr>
        <p:txBody>
          <a:bodyPr/>
          <a:lstStyle/>
          <a:p>
            <a:pPr marL="0" indent="0">
              <a:buNone/>
            </a:pPr>
            <a:r>
              <a:rPr lang="hr-HR" sz="2400" u="sng" dirty="0"/>
              <a:t>MANJAK STRUČNOG KADRA</a:t>
            </a:r>
          </a:p>
          <a:p>
            <a:pPr marL="0" indent="0">
              <a:buNone/>
            </a:pPr>
            <a:r>
              <a:rPr lang="hr-HR" sz="2400" dirty="0"/>
              <a:t>Iz statističkih podataka vidljivo je da u našoj županiji, pa tako i cijeloj RH, ima sve manje stručnog kadra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u="sng" dirty="0"/>
              <a:t>UO JASTREBARSKO – STIPENDIRANJE</a:t>
            </a:r>
          </a:p>
          <a:p>
            <a:pPr marL="0" indent="0">
              <a:buNone/>
            </a:pPr>
            <a:r>
              <a:rPr lang="hr-HR" sz="2400" dirty="0"/>
              <a:t>Prije 10 godina počelo sa stipendiranjem </a:t>
            </a:r>
          </a:p>
          <a:p>
            <a:pPr marL="0" indent="0">
              <a:buNone/>
            </a:pPr>
            <a:r>
              <a:rPr lang="hr-HR" sz="2400" dirty="0"/>
              <a:t>učenika  za deficitarna zanimanja-ukupno </a:t>
            </a:r>
          </a:p>
          <a:p>
            <a:pPr marL="0" indent="0">
              <a:buNone/>
            </a:pPr>
            <a:r>
              <a:rPr lang="hr-HR" sz="2400" dirty="0"/>
              <a:t>15 učenika stipendista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u="sng" dirty="0"/>
              <a:t>PREZENTACIJA I PREDSTAVLJANJE OBRTNIČKIH ZANIMANJA  </a:t>
            </a:r>
          </a:p>
          <a:p>
            <a:pPr marL="0" indent="0">
              <a:buNone/>
            </a:pPr>
            <a:r>
              <a:rPr lang="hr-HR" dirty="0"/>
              <a:t>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7200" y="3030585"/>
            <a:ext cx="3571014" cy="170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67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/>
              <a:t>Upoznavanje s obrtničkim zanimanjima</a:t>
            </a:r>
            <a:br>
              <a:rPr lang="hr-HR" sz="2400" b="1" dirty="0"/>
            </a:br>
            <a:r>
              <a:rPr lang="hr-HR" sz="2400" b="1" dirty="0"/>
              <a:t>Prijedlog: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zervirano mjesto sadržaja 2"/>
          <p:cNvSpPr>
            <a:spLocks noGrp="1"/>
          </p:cNvSpPr>
          <p:nvPr>
            <p:ph idx="1"/>
          </p:nvPr>
        </p:nvSpPr>
        <p:spPr>
          <a:xfrm>
            <a:off x="160867" y="1371600"/>
            <a:ext cx="8737600" cy="4428067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dirty="0"/>
              <a:t>Roditeljima i učenicima predstaviti i upoznati ih s obrtničkim zanimanjima putem sajmova – npr. Zagrebački obrtnički sajam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dirty="0"/>
              <a:t>Započeti već u 6., 7. i 8. razredu osnovne škole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dirty="0"/>
              <a:t>Izraditi </a:t>
            </a:r>
            <a:r>
              <a:rPr lang="hr-HR" sz="2400" dirty="0" err="1"/>
              <a:t>promo</a:t>
            </a:r>
            <a:r>
              <a:rPr lang="hr-HR" sz="2400" dirty="0"/>
              <a:t> filmove za pojedina zanimanja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dirty="0"/>
              <a:t>Putem Ureda za obrazovanje, gradova i županije, pa i udruženja obrtnika – prezentacije po školama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u="sng" dirty="0"/>
              <a:t>Medijska kampanja </a:t>
            </a:r>
            <a:r>
              <a:rPr lang="hr-HR" sz="2400" dirty="0"/>
              <a:t>– putem elektronskih i pisanih medija gradova i županije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dirty="0"/>
              <a:t>Nacionalni mediji – prezentirati kampanju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dirty="0"/>
              <a:t>Sredstva za kampanju: gradovi, županije, nacionalni EU fondovi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4000" y="1303867"/>
            <a:ext cx="8404196" cy="51969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STIPENDIJE – za obrtnička zanimanja</a:t>
            </a:r>
          </a:p>
          <a:p>
            <a:pPr marL="0" indent="0">
              <a:buNone/>
            </a:pPr>
            <a:endParaRPr lang="hr-H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Roditeljima i učenicima pojasniti  - nakon završetka školovanja stječu nove kompetencije i spremni su za tržište rada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4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400" dirty="0"/>
              <a:t>Nakon naukovanja – imaju osiguran posao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r-HR" sz="24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400" dirty="0"/>
              <a:t>Nakon dugoročnog zaposlenja – osigurati daljnju strukovnu izobrazbu i usavršavanje</a:t>
            </a:r>
            <a:endParaRPr lang="hr-HR" sz="28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hr-HR" sz="2800" dirty="0"/>
              <a:t> „</a:t>
            </a:r>
            <a:r>
              <a:rPr lang="hr-HR" sz="2800" i="1" dirty="0"/>
              <a:t>ZNANJE JE VRIJEDNOST – VRIJEDNOST SE PLAĆA”</a:t>
            </a:r>
          </a:p>
          <a:p>
            <a:endParaRPr lang="hr-HR" dirty="0"/>
          </a:p>
          <a:p>
            <a:pPr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/>
              <a:t>MOTIVIRANJE UČENIKA - RODITELJA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/>
              <a:t>Primjer: BAVARSKA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133" y="1286933"/>
            <a:ext cx="8712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osmislila film i prikazala značaj obrtničkih zanimanja -  nezamislivo je gospodarstvo bez obrtničkih zanimanja</a:t>
            </a:r>
          </a:p>
          <a:p>
            <a:endParaRPr lang="hr-HR" dirty="0"/>
          </a:p>
          <a:p>
            <a:r>
              <a:rPr lang="hr-HR" b="1" dirty="0"/>
              <a:t>PROJEKT – „ PONOSAN RODITELJ”</a:t>
            </a:r>
          </a:p>
          <a:p>
            <a:endParaRPr lang="hr-HR" dirty="0"/>
          </a:p>
          <a:p>
            <a:r>
              <a:rPr lang="hr-HR" u="sng" dirty="0"/>
              <a:t>CILJ PROJEKTA: </a:t>
            </a:r>
            <a:r>
              <a:rPr lang="hr-HR" dirty="0"/>
              <a:t>strukovno osposobljavanje nudi mladim ljudima karijeru i razvojne mogućnosti podjednako kao i sveučilišno obrazovanje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u="sng" dirty="0"/>
              <a:t>KAMPANJA</a:t>
            </a:r>
            <a:r>
              <a:rPr lang="hr-HR" dirty="0"/>
              <a:t> – emocionalno ilustrira da roditelji mogu biti ponosni na svoju djecu kada postignu financijsku sigurnost i perspektivu dugoročnog zapošljavanja kroz uspješnu strukovnu izobrazbu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hr-HR" dirty="0"/>
              <a:t>Više o projektu: </a:t>
            </a:r>
            <a:r>
              <a:rPr lang="hr-HR" b="1" dirty="0"/>
              <a:t>www.elternstolz.de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767" y="3315500"/>
            <a:ext cx="3310466" cy="125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2201" y="3315500"/>
            <a:ext cx="3090334" cy="123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0867" y="1557866"/>
            <a:ext cx="8822266" cy="405553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hr-HR" sz="2400" dirty="0"/>
              <a:t>S kampanjom krenuti – „JUČER” – jer „DANAS” već kasnimo</a:t>
            </a:r>
          </a:p>
          <a:p>
            <a:pPr>
              <a:spcBef>
                <a:spcPts val="1800"/>
              </a:spcBef>
            </a:pPr>
            <a:r>
              <a:rPr lang="hr-HR" sz="2400" dirty="0"/>
              <a:t>Sve ovo možemo provesti i vjerujemo u uspjeh uz podršku-od JLS, županija do državnih institucija</a:t>
            </a:r>
          </a:p>
          <a:p>
            <a:pPr>
              <a:spcBef>
                <a:spcPts val="1800"/>
              </a:spcBef>
            </a:pPr>
            <a:r>
              <a:rPr lang="hr-HR" sz="2400" dirty="0"/>
              <a:t>Suzbiti sivu ekonomiju i rad na crno</a:t>
            </a:r>
          </a:p>
          <a:p>
            <a:pPr>
              <a:spcBef>
                <a:spcPts val="1800"/>
              </a:spcBef>
            </a:pPr>
            <a:r>
              <a:rPr lang="hr-HR" sz="2400" dirty="0"/>
              <a:t>Paralelno sa navedenim moramo konačno početi vrednovati rad, samim time povećati cijenu rada, a da bi se cijena rada povećala trebali bi imati „jeftiniju državu” tj. smanjiti davanja</a:t>
            </a:r>
            <a:endParaRPr lang="hr-HR" dirty="0"/>
          </a:p>
          <a:p>
            <a:pPr marL="0" indent="0">
              <a:spcBef>
                <a:spcPts val="3000"/>
              </a:spcBef>
              <a:buNone/>
            </a:pPr>
            <a:r>
              <a:rPr lang="hr-HR" dirty="0"/>
              <a:t>PRIMJER: NJEMAČKA / HRVATSKA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/>
              <a:t>Prijedloge predstaviti ministarstvima obrazovanja i gospodarstva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220133" y="1422400"/>
            <a:ext cx="8720667" cy="4703763"/>
          </a:xfrm>
        </p:spPr>
        <p:txBody>
          <a:bodyPr/>
          <a:lstStyle/>
          <a:p>
            <a:pPr marL="0" indent="0">
              <a:buNone/>
            </a:pPr>
            <a:r>
              <a:rPr lang="hr-HR" b="1" u="sng" dirty="0"/>
              <a:t>BITNO: </a:t>
            </a:r>
          </a:p>
          <a:p>
            <a:r>
              <a:rPr lang="hr-HR" sz="2800" dirty="0"/>
              <a:t>Ako se ništa ne promijeni i nastavi sadašnji negativni trend – za kratko vrijeme u Hrvatskoj neće biti stručnih ljudi</a:t>
            </a:r>
          </a:p>
          <a:p>
            <a:endParaRPr lang="hr-HR" sz="2800" dirty="0"/>
          </a:p>
          <a:p>
            <a:r>
              <a:rPr lang="hr-HR" sz="2800" dirty="0"/>
              <a:t>Nakon školovanja stručni ljudi će nadalje odlaziti u inozemstvo za boljom zaradom</a:t>
            </a:r>
          </a:p>
          <a:p>
            <a:endParaRPr lang="hr-HR" sz="2800" dirty="0"/>
          </a:p>
          <a:p>
            <a:r>
              <a:rPr lang="hr-HR" sz="2800" dirty="0"/>
              <a:t>Majstori će biti sve traženiji i naravno bolje plaćeni</a:t>
            </a:r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/>
              <a:t>MLADI UČENIK – BUDUĆI OBRTNIK – LJUDSKI RESURSI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423333" y="3285067"/>
            <a:ext cx="7965091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None/>
              <a:defRPr/>
            </a:pPr>
            <a:r>
              <a:rPr lang="hr-HR" sz="3200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- Majstore, koliko košta popravak ormara?</a:t>
            </a:r>
          </a:p>
          <a:p>
            <a:pPr>
              <a:spcBef>
                <a:spcPts val="300"/>
              </a:spcBef>
              <a:buNone/>
              <a:defRPr/>
            </a:pPr>
            <a:r>
              <a:rPr lang="hr-HR" sz="3200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- 200 eura.</a:t>
            </a:r>
          </a:p>
          <a:p>
            <a:pPr>
              <a:spcBef>
                <a:spcPts val="300"/>
              </a:spcBef>
              <a:buNone/>
              <a:defRPr/>
            </a:pPr>
            <a:r>
              <a:rPr lang="hr-HR" sz="3200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- Ni ja kao programer ne zarađujem 200 eura!</a:t>
            </a:r>
          </a:p>
          <a:p>
            <a:pPr>
              <a:spcBef>
                <a:spcPts val="300"/>
              </a:spcBef>
              <a:defRPr/>
            </a:pPr>
            <a:r>
              <a:rPr lang="hr-HR" sz="3200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- Nisam ni ja dok sam bio programer.</a:t>
            </a:r>
          </a:p>
          <a:p>
            <a:pPr algn="ctr">
              <a:spcBef>
                <a:spcPts val="300"/>
              </a:spcBef>
              <a:defRPr/>
            </a:pPr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KRENIMO ODMAH! </a:t>
            </a:r>
          </a:p>
          <a:p>
            <a:pPr>
              <a:spcBef>
                <a:spcPts val="300"/>
              </a:spcBef>
              <a:buNone/>
              <a:defRPr/>
            </a:pPr>
            <a:r>
              <a:rPr lang="hr-HR" sz="12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					               		</a:t>
            </a:r>
            <a:endParaRPr lang="hr-HR" sz="1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208" y="259197"/>
            <a:ext cx="3675584" cy="283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1" y="1185334"/>
            <a:ext cx="8559800" cy="4940830"/>
          </a:xfrm>
        </p:spPr>
        <p:txBody>
          <a:bodyPr/>
          <a:lstStyle/>
          <a:p>
            <a:r>
              <a:rPr lang="hr-HR" altLang="sr-Latn-RS" sz="2400" dirty="0"/>
              <a:t>Vlada RH 15.02.2018. prihvatila prijedlog Zakona o izmjenama i dopuni Zakona o strukovnom obrazovanju</a:t>
            </a:r>
          </a:p>
          <a:p>
            <a:r>
              <a:rPr lang="hr-HR" altLang="sr-Latn-RS" sz="2400" dirty="0"/>
              <a:t>Zakon predviđa Centre </a:t>
            </a:r>
            <a:r>
              <a:rPr lang="hr-HR" altLang="sr-Latn-RS" sz="2400" dirty="0" smtClean="0"/>
              <a:t>kompetentnosti </a:t>
            </a:r>
            <a:r>
              <a:rPr lang="hr-HR" altLang="sr-Latn-RS" sz="2400" dirty="0"/>
              <a:t>u strukovnom obrazovanju (sektori: strojarstvo, turizam, </a:t>
            </a:r>
          </a:p>
          <a:p>
            <a:pPr marL="0" indent="0">
              <a:buNone/>
            </a:pPr>
            <a:r>
              <a:rPr lang="hr-HR" altLang="sr-Latn-RS" sz="2400" dirty="0"/>
              <a:t> </a:t>
            </a:r>
            <a:r>
              <a:rPr lang="hr-HR" altLang="sr-Latn-RS" sz="2400" dirty="0" smtClean="0"/>
              <a:t>    elektrotehnika </a:t>
            </a:r>
            <a:r>
              <a:rPr lang="hr-HR" altLang="sr-Latn-RS" sz="2400" dirty="0"/>
              <a:t>i dr</a:t>
            </a:r>
            <a:r>
              <a:rPr lang="hr-HR" altLang="sr-Latn-RS" sz="2400" dirty="0" smtClean="0"/>
              <a:t>.)</a:t>
            </a:r>
            <a:endParaRPr lang="hr-HR" altLang="sr-Latn-RS" sz="2400" dirty="0"/>
          </a:p>
          <a:p>
            <a:r>
              <a:rPr lang="hr-HR" altLang="sr-Latn-RS" sz="2400" u="sng" dirty="0"/>
              <a:t>1 Centar u svakoj županiji</a:t>
            </a:r>
          </a:p>
          <a:p>
            <a:r>
              <a:rPr lang="hr-HR" altLang="sr-Latn-RS" sz="2400" dirty="0"/>
              <a:t>Ministarstvo obrazovanja RH će objaviti ograničeni poziv za strukovne škole i JL(R)S-ove u III. kvartalu 2018.g.</a:t>
            </a:r>
          </a:p>
          <a:p>
            <a:r>
              <a:rPr lang="hr-HR" altLang="sr-Latn-RS" sz="2400" u="sng" dirty="0"/>
              <a:t>Aktivnosti: </a:t>
            </a:r>
            <a:r>
              <a:rPr lang="hr-HR" altLang="sr-Latn-RS" sz="2400" dirty="0"/>
              <a:t>dogradnja/rekonstrukcija, edukacija nastavnika, kupnja opreme, učenički domovi (100% financiranje)</a:t>
            </a:r>
          </a:p>
          <a:p>
            <a:endParaRPr lang="hr-HR" altLang="sr-Latn-RS" sz="1100" dirty="0"/>
          </a:p>
          <a:p>
            <a:r>
              <a:rPr lang="hr-HR" altLang="sr-Latn-RS" sz="2400" dirty="0"/>
              <a:t>Vrijednost EU natječaja: 560.000.000,00 kn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CENTRI </a:t>
            </a: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KOMPETENTNOSTI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U STRUKOVNOM OBRAZOVANJU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400" y="2359459"/>
            <a:ext cx="2105730" cy="140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364" y="1996050"/>
            <a:ext cx="2889849" cy="2889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7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/>
              <a:t>OBRTNIČKI FORUM –TEME 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hr-HR" sz="2800" b="1" dirty="0"/>
              <a:t>Analiza stanja –rezultati između dva foruma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hr-HR" sz="2800" b="1" dirty="0"/>
              <a:t>Obrazovanje: sve manje učenika upisuje		 obrtnička zanimanja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hr-HR" sz="2800" b="1" dirty="0"/>
              <a:t>Zapošljavanje u obrtništvu: sve manje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hr-HR" sz="2800" b="1" dirty="0"/>
              <a:t>	 kvalificiranih radnika </a:t>
            </a:r>
          </a:p>
          <a:p>
            <a:pPr marL="514350" indent="-514350">
              <a:spcBef>
                <a:spcPts val="1800"/>
              </a:spcBef>
              <a:buAutoNum type="arabicPeriod" startAt="4"/>
            </a:pPr>
            <a:r>
              <a:rPr lang="hr-HR" sz="2800" b="1" dirty="0"/>
              <a:t>Neregistrirano obavljanje djelatnosti</a:t>
            </a:r>
          </a:p>
          <a:p>
            <a:pPr marL="514350" indent="-514350">
              <a:spcBef>
                <a:spcPts val="1800"/>
              </a:spcBef>
              <a:buAutoNum type="arabicPeriod" startAt="4"/>
            </a:pPr>
            <a:r>
              <a:rPr lang="hr-HR" sz="2800" b="1" dirty="0"/>
              <a:t>Predstavljanje Strategije razvoja OKZ 2018.-2022.</a:t>
            </a:r>
          </a:p>
          <a:p>
            <a:pPr marL="514350" indent="-514350">
              <a:buAutoNum type="arabicPeriod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17252" y="2420626"/>
            <a:ext cx="9126747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b="1" dirty="0"/>
              <a:t>3. ZAPOŠLJAVANJE U OBRTNIŠTVU: SVE MANJE KVALIFICIRANIH RADNIKA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7660" y="4373881"/>
            <a:ext cx="8359140" cy="1561782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hr-HR" sz="2000" b="1" dirty="0"/>
              <a:t>GOVORNICI: </a:t>
            </a:r>
            <a:br>
              <a:rPr lang="hr-HR" sz="2000" b="1" dirty="0"/>
            </a:br>
            <a:r>
              <a:rPr lang="hr-HR" sz="2000" b="1" dirty="0"/>
              <a:t>Marija Halić, </a:t>
            </a:r>
            <a:r>
              <a:rPr lang="hr-HR" sz="2000" dirty="0"/>
              <a:t> v. d. predstojnice Regionalnog ureda Zagreb Hrvatskog zavoda za zapošljavanje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>Iva Tušin, </a:t>
            </a:r>
            <a:r>
              <a:rPr lang="hr-HR" sz="2000" dirty="0"/>
              <a:t>voditeljica Ureda za obrazovanje OKZ</a:t>
            </a:r>
            <a:br>
              <a:rPr lang="hr-HR" sz="2000" dirty="0"/>
            </a:br>
            <a:r>
              <a:rPr lang="hr-HR" sz="2000" b="1" dirty="0"/>
              <a:t>Dražen Maksimović</a:t>
            </a:r>
            <a:r>
              <a:rPr lang="hr-HR" sz="2000" dirty="0"/>
              <a:t>, ravnatelj Obrtničkog učilišta</a:t>
            </a:r>
            <a:br>
              <a:rPr lang="hr-HR" sz="2000" dirty="0"/>
            </a:br>
            <a:r>
              <a:rPr lang="hr-HR" sz="2000" dirty="0"/>
              <a:t> 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668" y="53119"/>
            <a:ext cx="2726265" cy="250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9"/>
          <p:cNvSpPr txBox="1">
            <a:spLocks/>
          </p:cNvSpPr>
          <p:nvPr/>
        </p:nvSpPr>
        <p:spPr>
          <a:xfrm>
            <a:off x="17252" y="2420626"/>
            <a:ext cx="9126747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b="1" dirty="0"/>
              <a:t>KAKO USPJEŠNO POVEĆATI ZAPOŠLJAVANJE U</a:t>
            </a:r>
            <a:br>
              <a:rPr lang="hr-HR" sz="2400" b="1" dirty="0"/>
            </a:br>
            <a:r>
              <a:rPr lang="hr-HR" sz="2400" b="1" dirty="0"/>
              <a:t>ZAGREBAČKOJ ŽUPANIJI?</a:t>
            </a: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1106488"/>
            <a:ext cx="100488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5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228" name="Object 1"/>
          <p:cNvGraphicFramePr>
            <a:graphicFrameLocks/>
          </p:cNvGraphicFramePr>
          <p:nvPr/>
        </p:nvGraphicFramePr>
        <p:xfrm>
          <a:off x="123825" y="1322388"/>
          <a:ext cx="8262938" cy="481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Chart" r:id="rId4" imgW="8102286" imgH="5133277" progId="Excel.Chart.8">
                  <p:embed/>
                </p:oleObj>
              </mc:Choice>
              <mc:Fallback>
                <p:oleObj name="Chart" r:id="rId4" imgW="8102286" imgH="513327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1322388"/>
                        <a:ext cx="8262938" cy="481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sr-Latn-RS" sz="2000" b="1" dirty="0">
                <a:solidFill>
                  <a:srgbClr val="FFFFFF"/>
                </a:solidFill>
              </a:rPr>
              <a:t>PRIKAZ KRETANJA NA TRŽIŠTU RADA NA RAZINI ZAGREBAČKE ŽUPANIJE</a:t>
            </a:r>
            <a:r>
              <a:rPr lang="en-GB" altLang="sr-Latn-RS" sz="2000" b="1" dirty="0">
                <a:solidFill>
                  <a:srgbClr val="FFFFFF"/>
                </a:solidFill>
              </a:rPr>
              <a:t> </a:t>
            </a:r>
            <a:r>
              <a:rPr lang="pl-PL" altLang="sr-Latn-RS" sz="2000" b="1" dirty="0">
                <a:solidFill>
                  <a:srgbClr val="FFFFFF"/>
                </a:solidFill>
              </a:rPr>
              <a:t>za </a:t>
            </a:r>
            <a:r>
              <a:rPr lang="pl-PL" altLang="sr-Latn-RS" sz="2000" b="1" dirty="0" err="1">
                <a:solidFill>
                  <a:srgbClr val="FFFFFF"/>
                </a:solidFill>
              </a:rPr>
              <a:t>razdoblje</a:t>
            </a:r>
            <a:r>
              <a:rPr lang="pl-PL" altLang="sr-Latn-RS" sz="2000" b="1" dirty="0">
                <a:solidFill>
                  <a:srgbClr val="FFFFFF"/>
                </a:solidFill>
              </a:rPr>
              <a:t> od 2014. do 2017. </a:t>
            </a:r>
            <a:r>
              <a:rPr lang="pl-PL" altLang="sr-Latn-RS" sz="2000" b="1" dirty="0" err="1">
                <a:solidFill>
                  <a:srgbClr val="FFFFFF"/>
                </a:solidFill>
              </a:rPr>
              <a:t>godine</a:t>
            </a:r>
            <a:endParaRPr lang="hr-HR" altLang="sr-Latn-RS" sz="2000" b="1" dirty="0">
              <a:solidFill>
                <a:srgbClr val="FFFFFF"/>
              </a:solidFill>
            </a:endParaRPr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1106488"/>
            <a:ext cx="100488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4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sr-Latn-RS" sz="2400" b="1" dirty="0">
                <a:solidFill>
                  <a:srgbClr val="FFFFFF"/>
                </a:solidFill>
              </a:rPr>
              <a:t>PONUDA RADNE SNAGE </a:t>
            </a:r>
            <a:br>
              <a:rPr lang="pl-PL" altLang="sr-Latn-RS" sz="2400" b="1" dirty="0">
                <a:solidFill>
                  <a:srgbClr val="FFFFFF"/>
                </a:solidFill>
              </a:rPr>
            </a:br>
            <a:r>
              <a:rPr lang="pl-PL" altLang="sr-Latn-RS" sz="2400" b="1" dirty="0">
                <a:solidFill>
                  <a:srgbClr val="FFFFFF"/>
                </a:solidFill>
              </a:rPr>
              <a:t>	na razini Zagrebačke županije</a:t>
            </a:r>
            <a:endParaRPr lang="hr-HR" altLang="sr-Latn-R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286000" y="110648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hr-HR" altLang="sr-Latn-RS"/>
              <a:t/>
            </a:r>
            <a:br>
              <a:rPr lang="hr-HR" altLang="sr-Latn-RS"/>
            </a:br>
            <a:r>
              <a:rPr lang="hr-HR" altLang="sr-Latn-RS"/>
              <a:t/>
            </a:r>
            <a:br>
              <a:rPr lang="hr-HR" altLang="sr-Latn-RS"/>
            </a:br>
            <a:r>
              <a:rPr lang="hr-HR" altLang="sr-Latn-RS"/>
              <a:t/>
            </a:r>
            <a:br>
              <a:rPr lang="hr-HR" altLang="sr-Latn-RS"/>
            </a:br>
            <a:endParaRPr lang="hr-HR" altLang="sr-Latn-RS"/>
          </a:p>
        </p:txBody>
      </p:sp>
      <p:sp>
        <p:nvSpPr>
          <p:cNvPr id="13" name="Rounded Rectangle 12"/>
          <p:cNvSpPr/>
          <p:nvPr/>
        </p:nvSpPr>
        <p:spPr>
          <a:xfrm>
            <a:off x="1243914" y="1820784"/>
            <a:ext cx="5263977" cy="576649"/>
          </a:xfrm>
          <a:prstGeom prst="roundRect">
            <a:avLst/>
          </a:prstGeom>
          <a:solidFill>
            <a:srgbClr val="0E8A46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1" dirty="0"/>
              <a:t>STRUKTURA  NEZAPOSLENIH OSOBA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352675" y="2640013"/>
            <a:ext cx="4154488" cy="576262"/>
          </a:xfrm>
          <a:prstGeom prst="round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altLang="sr-Latn-RS" b="1" dirty="0"/>
              <a:t>Razina obrazovanja</a:t>
            </a:r>
            <a:endParaRPr lang="hr-HR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352675" y="3368675"/>
            <a:ext cx="4154488" cy="577850"/>
          </a:xfrm>
          <a:prstGeom prst="round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1" dirty="0"/>
              <a:t>Dob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352675" y="4098925"/>
            <a:ext cx="4154488" cy="576263"/>
          </a:xfrm>
          <a:prstGeom prst="round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1" dirty="0"/>
              <a:t>Trajanje nezaposlenosti 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688756" y="2734962"/>
            <a:ext cx="387179" cy="378941"/>
          </a:xfrm>
          <a:prstGeom prst="rightArrow">
            <a:avLst/>
          </a:prstGeom>
          <a:solidFill>
            <a:srgbClr val="0E8A46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22" name="Right Arrow 21"/>
          <p:cNvSpPr/>
          <p:nvPr/>
        </p:nvSpPr>
        <p:spPr>
          <a:xfrm>
            <a:off x="1692874" y="3468129"/>
            <a:ext cx="387179" cy="378941"/>
          </a:xfrm>
          <a:prstGeom prst="rightArrow">
            <a:avLst/>
          </a:prstGeom>
          <a:solidFill>
            <a:srgbClr val="0E8A46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23" name="Right Arrow 22"/>
          <p:cNvSpPr/>
          <p:nvPr/>
        </p:nvSpPr>
        <p:spPr>
          <a:xfrm>
            <a:off x="1688755" y="4197178"/>
            <a:ext cx="387179" cy="378941"/>
          </a:xfrm>
          <a:prstGeom prst="rightArrow">
            <a:avLst/>
          </a:prstGeom>
          <a:solidFill>
            <a:srgbClr val="0E8A46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pic>
        <p:nvPicPr>
          <p:cNvPr id="14" name="Picture 4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1106488"/>
            <a:ext cx="100488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0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2000" b="1">
                <a:solidFill>
                  <a:srgbClr val="FFFFFF"/>
                </a:solidFill>
              </a:rPr>
              <a:t>STRUKTURA NEZAPOSLENIH OSOBA (31.12.2017.) </a:t>
            </a:r>
            <a:endParaRPr lang="en-GB" altLang="sr-Latn-RS" sz="2000" b="1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hr-HR" altLang="sr-Latn-RS" sz="2000" b="1">
                <a:solidFill>
                  <a:srgbClr val="FFFFFF"/>
                </a:solidFill>
              </a:rPr>
              <a:t>PREMA RAZINI OBRAZOVANJA </a:t>
            </a:r>
            <a:br>
              <a:rPr lang="hr-HR" altLang="sr-Latn-RS" sz="2000" b="1">
                <a:solidFill>
                  <a:srgbClr val="FFFFFF"/>
                </a:solidFill>
              </a:rPr>
            </a:br>
            <a:r>
              <a:rPr lang="hr-HR" altLang="sr-Latn-RS" sz="2000" b="1">
                <a:solidFill>
                  <a:srgbClr val="FFFFFF"/>
                </a:solidFill>
              </a:rPr>
              <a:t>NA RAZINI ZAGREBAČKE ŽUPANIJE I REPUBLIKE HRVATSKE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6092" y="1487209"/>
          <a:ext cx="8185270" cy="493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1106488"/>
            <a:ext cx="100488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1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sr-Latn-RS" sz="2000" b="1" dirty="0">
                <a:solidFill>
                  <a:srgbClr val="FFFFFF"/>
                </a:solidFill>
              </a:rPr>
              <a:t>STRUKTURA NEZAPOSLENIH OSOBA (31.12.2017.) PREMA DOBI</a:t>
            </a:r>
            <a:br>
              <a:rPr lang="pl-PL" altLang="sr-Latn-RS" sz="2000" b="1" dirty="0">
                <a:solidFill>
                  <a:srgbClr val="FFFFFF"/>
                </a:solidFill>
              </a:rPr>
            </a:br>
            <a:r>
              <a:rPr lang="pl-PL" altLang="sr-Latn-RS" sz="2000" b="1" dirty="0">
                <a:solidFill>
                  <a:srgbClr val="FFFFFF"/>
                </a:solidFill>
              </a:rPr>
              <a:t>NA RAZINI ZAGREBAČKE ŽUPANIJE I REPUBLIKE HRVATSKE</a:t>
            </a:r>
            <a:endParaRPr lang="hr-HR" altLang="sr-Latn-R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6092" y="1277559"/>
          <a:ext cx="8391216" cy="475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1106488"/>
            <a:ext cx="100488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4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2000" b="1">
                <a:solidFill>
                  <a:srgbClr val="FFFFFF"/>
                </a:solidFill>
              </a:rPr>
              <a:t>STRUKTURA NEZAPOSLENIH OSOBA (31.12.2017.) </a:t>
            </a:r>
            <a:endParaRPr lang="en-GB" altLang="sr-Latn-RS" sz="2000" b="1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hr-HR" altLang="sr-Latn-RS" sz="2000" b="1">
                <a:solidFill>
                  <a:srgbClr val="FFFFFF"/>
                </a:solidFill>
              </a:rPr>
              <a:t>PREMA TRAJANJU NEZAPOSLENOSTI </a:t>
            </a:r>
            <a:br>
              <a:rPr lang="hr-HR" altLang="sr-Latn-RS" sz="2000" b="1">
                <a:solidFill>
                  <a:srgbClr val="FFFFFF"/>
                </a:solidFill>
              </a:rPr>
            </a:br>
            <a:r>
              <a:rPr lang="hr-HR" altLang="sr-Latn-RS" sz="2000" b="1">
                <a:solidFill>
                  <a:srgbClr val="FFFFFF"/>
                </a:solidFill>
              </a:rPr>
              <a:t>NA RAZINI ZAGREBAČKE ŽUPANIJE I REPUBLIKE HRVATSKE</a:t>
            </a:r>
          </a:p>
        </p:txBody>
      </p:sp>
      <p:graphicFrame>
        <p:nvGraphicFramePr>
          <p:cNvPr id="56324" name="Object 1"/>
          <p:cNvGraphicFramePr>
            <a:graphicFrameLocks/>
          </p:cNvGraphicFramePr>
          <p:nvPr/>
        </p:nvGraphicFramePr>
        <p:xfrm>
          <a:off x="55563" y="1417638"/>
          <a:ext cx="8207375" cy="461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Chart" r:id="rId4" imgW="8090093" imgH="4584589" progId="Excel.Chart.8">
                  <p:embed/>
                </p:oleObj>
              </mc:Choice>
              <mc:Fallback>
                <p:oleObj name="Chart" r:id="rId4" imgW="8090093" imgH="458458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1417638"/>
                        <a:ext cx="8207375" cy="461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1106488"/>
            <a:ext cx="100488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2000" b="1">
                <a:solidFill>
                  <a:srgbClr val="FFFFFF"/>
                </a:solidFill>
              </a:rPr>
              <a:t>PRIKAZ ZAPOSLENOSTI, PRIJAVLJENIH POTREBA I NEZAPOSLENIH OSOBA PREMA DJELATNOSTIMA (2017.)</a:t>
            </a:r>
            <a:br>
              <a:rPr lang="hr-HR" altLang="sr-Latn-RS" sz="2000" b="1">
                <a:solidFill>
                  <a:srgbClr val="FFFFFF"/>
                </a:solidFill>
              </a:rPr>
            </a:br>
            <a:r>
              <a:rPr lang="hr-HR" altLang="sr-Latn-RS" sz="2000" b="1">
                <a:solidFill>
                  <a:srgbClr val="FFFFFF"/>
                </a:solidFill>
              </a:rPr>
              <a:t> NA RAZINI ZAGREBAČKE ŽUPANIJE</a:t>
            </a:r>
          </a:p>
        </p:txBody>
      </p:sp>
      <p:graphicFrame>
        <p:nvGraphicFramePr>
          <p:cNvPr id="57349" name="Object 1"/>
          <p:cNvGraphicFramePr>
            <a:graphicFrameLocks/>
          </p:cNvGraphicFramePr>
          <p:nvPr/>
        </p:nvGraphicFramePr>
        <p:xfrm>
          <a:off x="17463" y="1271588"/>
          <a:ext cx="8459787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Chart" r:id="rId4" imgW="9217951" imgH="5291787" progId="Excel.Chart.8">
                  <p:embed/>
                </p:oleObj>
              </mc:Choice>
              <mc:Fallback>
                <p:oleObj name="Chart" r:id="rId4" imgW="9217951" imgH="529178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1271588"/>
                        <a:ext cx="8459787" cy="472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1106488"/>
            <a:ext cx="100488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5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2000" b="1">
                <a:solidFill>
                  <a:srgbClr val="FFFFFF"/>
                </a:solidFill>
              </a:rPr>
              <a:t>PODUZETI KORACI U CILJU UBLAŽAVANJA NEUSKLAĐENOSTI PONUDE I POTRAŽNJE NA TRŽIŠTU RADA</a:t>
            </a:r>
          </a:p>
        </p:txBody>
      </p:sp>
      <p:sp>
        <p:nvSpPr>
          <p:cNvPr id="58373" name="Rectangle 2"/>
          <p:cNvSpPr>
            <a:spLocks noChangeArrowheads="1"/>
          </p:cNvSpPr>
          <p:nvPr/>
        </p:nvSpPr>
        <p:spPr bwMode="auto">
          <a:xfrm>
            <a:off x="508000" y="1303867"/>
            <a:ext cx="7803356" cy="594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hr-HR" altLang="sr-Latn-RS" sz="2000" b="1" dirty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hr-HR" altLang="sr-Latn-RS" sz="2000" b="1" dirty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hr-HR" altLang="sr-Latn-RS" sz="2000" b="1" dirty="0">
                <a:solidFill>
                  <a:srgbClr val="00B050"/>
                </a:solidFill>
              </a:rPr>
              <a:t>JAČANJE KOMPETENCIJA ( stručnih i općih) nezaposlene radne snage </a:t>
            </a:r>
            <a:r>
              <a:rPr lang="hr-HR" altLang="sr-Latn-RS" sz="2000" b="1" dirty="0"/>
              <a:t>– uključivanjem </a:t>
            </a:r>
            <a:r>
              <a:rPr lang="hr-HR" altLang="sr-Latn-RS" sz="2000" b="1" dirty="0">
                <a:solidFill>
                  <a:srgbClr val="0000FF"/>
                </a:solidFill>
              </a:rPr>
              <a:t>u obrazovanje i</a:t>
            </a:r>
            <a:r>
              <a:rPr lang="hr-HR" altLang="sr-Latn-RS" sz="2000" b="1" dirty="0"/>
              <a:t> </a:t>
            </a:r>
            <a:r>
              <a:rPr lang="hr-HR" altLang="sr-Latn-RS" sz="2000" b="1" dirty="0">
                <a:solidFill>
                  <a:srgbClr val="0000FF"/>
                </a:solidFill>
              </a:rPr>
              <a:t>radionice </a:t>
            </a:r>
            <a:r>
              <a:rPr lang="hr-HR" altLang="sr-Latn-RS" sz="2000" b="1" dirty="0"/>
              <a:t>za uspješno traženje posla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endParaRPr lang="hr-HR" altLang="sr-Latn-RS" sz="2000" b="1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endParaRPr lang="hr-HR" altLang="sr-Latn-RS" sz="2000" b="1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hr-HR" altLang="sr-Latn-RS" sz="2000" b="1" dirty="0">
                <a:solidFill>
                  <a:srgbClr val="00B050"/>
                </a:solidFill>
              </a:rPr>
              <a:t>PROVEDBA MJERA AKTIVNE POLITIKE ZAPOŠLJAVANJA </a:t>
            </a:r>
            <a:r>
              <a:rPr lang="hr-HR" altLang="sr-Latn-RS" dirty="0"/>
              <a:t>u cilju poticanja zapošljavanja teže zapošljivih nezaposlenih osoba,  stvaranje kvalitetnih novih radnih mjesta, obrazovanja nezaposlenih osoba sukladno potrebama radnih mjesta,odnosno </a:t>
            </a:r>
            <a:r>
              <a:rPr lang="hr-HR" altLang="sr-Latn-RS" b="1" dirty="0">
                <a:solidFill>
                  <a:srgbClr val="0000FF"/>
                </a:solidFill>
              </a:rPr>
              <a:t>razvoja učinkovitog tržišta rada. </a:t>
            </a:r>
            <a:endParaRPr lang="en-GB" altLang="sr-Latn-RS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hr-HR" altLang="sr-Latn-RS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endParaRPr lang="hr-HR" altLang="sr-Latn-RS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hr-HR" altLang="sr-Latn-RS" sz="2000" b="1" dirty="0">
                <a:solidFill>
                  <a:srgbClr val="00B050"/>
                </a:solidFill>
              </a:rPr>
              <a:t>PARTNERSTVO NA PROJEKTIMA FINANCIRANIM IZ ESF</a:t>
            </a:r>
            <a:r>
              <a:rPr lang="hr-HR" altLang="sr-Latn-RS" sz="2000" b="1" dirty="0">
                <a:solidFill>
                  <a:srgbClr val="0000FF"/>
                </a:solidFill>
              </a:rPr>
              <a:t> – </a:t>
            </a:r>
            <a:r>
              <a:rPr lang="hr-HR" altLang="sr-Latn-RS" dirty="0"/>
              <a:t>u cilju razvoja novih obrazovnih programa sukladno potrebama tržišta rada; obrazovanje nezaposlenih osoba za nova zanimanja te jačanje kompetencija traženih na tržištu rada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hr-HR" altLang="sr-Latn-RS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hr-HR" altLang="sr-Latn-RS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hr-HR" altLang="sr-Latn-RS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hr-HR" altLang="sr-Latn-RS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hr-HR" altLang="sr-Latn-RS" dirty="0"/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1106488"/>
            <a:ext cx="100488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2000" b="1">
                <a:solidFill>
                  <a:srgbClr val="FFFFFF"/>
                </a:solidFill>
              </a:rPr>
              <a:t>PODUZETI KORACI U CILJU UBLAŽAVANJA NEUSKLAĐENOSTI PONUDE I POTRAŽNJE NA TRŽIŠTU RADA</a:t>
            </a:r>
          </a:p>
        </p:txBody>
      </p:sp>
      <p:sp>
        <p:nvSpPr>
          <p:cNvPr id="59397" name="Rectangle 1"/>
          <p:cNvSpPr>
            <a:spLocks noChangeArrowheads="1"/>
          </p:cNvSpPr>
          <p:nvPr/>
        </p:nvSpPr>
        <p:spPr bwMode="auto">
          <a:xfrm>
            <a:off x="865188" y="1901825"/>
            <a:ext cx="7516812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hr-HR" altLang="sr-Latn-RS" sz="2000" b="1" dirty="0">
                <a:solidFill>
                  <a:srgbClr val="00B050"/>
                </a:solidFill>
              </a:rPr>
              <a:t>RAZLIČITI PROJEKTI u suradnji s jedinicama lokalne samouprave i nevladinim organizacijama </a:t>
            </a:r>
          </a:p>
          <a:p>
            <a:pPr eaLnBrk="1" hangingPunct="1">
              <a:spcAft>
                <a:spcPts val="600"/>
              </a:spcAft>
            </a:pPr>
            <a:r>
              <a:rPr lang="en-GB" altLang="sr-Latn-RS" sz="2000" dirty="0">
                <a:solidFill>
                  <a:srgbClr val="000000"/>
                </a:solidFill>
              </a:rPr>
              <a:t>(</a:t>
            </a:r>
            <a:r>
              <a:rPr lang="hr-HR" altLang="sr-Latn-RS" sz="2000" dirty="0">
                <a:solidFill>
                  <a:srgbClr val="000000"/>
                </a:solidFill>
              </a:rPr>
              <a:t>osposobljavanje za deficitarna zanimanja, radionice pripreme za traženje posla, info seminari za samozapošljavanje i sl.)</a:t>
            </a:r>
          </a:p>
          <a:p>
            <a:pPr eaLnBrk="1" hangingPunct="1">
              <a:spcAft>
                <a:spcPts val="600"/>
              </a:spcAft>
            </a:pPr>
            <a:endParaRPr lang="hr-HR" altLang="sr-Latn-RS" sz="2000" b="1" dirty="0">
              <a:solidFill>
                <a:srgbClr val="FF0000"/>
              </a:solidFill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hr-HR" altLang="sr-Latn-RS" sz="2000" b="1" dirty="0">
                <a:solidFill>
                  <a:srgbClr val="00B050"/>
                </a:solidFill>
              </a:rPr>
              <a:t>SAJAM POSLOVA</a:t>
            </a:r>
          </a:p>
          <a:p>
            <a:pPr eaLnBrk="1" hangingPunct="1">
              <a:spcBef>
                <a:spcPts val="600"/>
              </a:spcBef>
            </a:pPr>
            <a:endParaRPr lang="hr-HR" altLang="sr-Latn-RS" sz="2000" b="1" dirty="0">
              <a:solidFill>
                <a:srgbClr val="00B050"/>
              </a:solidFill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hr-HR" altLang="sr-Latn-RS" sz="2000" b="1" dirty="0">
                <a:solidFill>
                  <a:srgbClr val="00B050"/>
                </a:solidFill>
              </a:rPr>
              <a:t>DANI POSLOVA U TURIZMU</a:t>
            </a:r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1106488"/>
            <a:ext cx="100488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3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52" y="2420626"/>
            <a:ext cx="9126747" cy="866326"/>
          </a:xfr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 ANALIZA STANJA-OSTVARENI REZULTATI IZMEĐU DVA FORUMA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597" y="1"/>
            <a:ext cx="3736806" cy="242062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0867" y="4377267"/>
            <a:ext cx="8947346" cy="16933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hr-HR" sz="2000" b="1" dirty="0"/>
          </a:p>
          <a:p>
            <a:pPr algn="l">
              <a:spcBef>
                <a:spcPts val="0"/>
              </a:spcBef>
            </a:pPr>
            <a:r>
              <a:rPr lang="hr-HR" sz="2000" b="1" dirty="0"/>
              <a:t>GOVORNICI: </a:t>
            </a:r>
            <a:br>
              <a:rPr lang="hr-HR" sz="2000" b="1" dirty="0"/>
            </a:br>
            <a:r>
              <a:rPr lang="hr-HR" sz="2000" b="1" dirty="0"/>
              <a:t>Goran Čanković, </a:t>
            </a:r>
            <a:r>
              <a:rPr lang="hr-HR" sz="2000" dirty="0"/>
              <a:t>v.d. tajnika OKZ</a:t>
            </a:r>
          </a:p>
          <a:p>
            <a:pPr algn="l">
              <a:spcBef>
                <a:spcPts val="0"/>
              </a:spcBef>
            </a:pPr>
            <a:r>
              <a:rPr lang="hr-HR" sz="2000" b="1" dirty="0"/>
              <a:t>Damir Fašaić</a:t>
            </a:r>
            <a:r>
              <a:rPr lang="hr-HR" sz="2000" dirty="0"/>
              <a:t>, pročelnik Upravnog odjela za gospodarstvo Zagrebačke županije</a:t>
            </a:r>
          </a:p>
          <a:p>
            <a:pPr algn="l">
              <a:spcBef>
                <a:spcPts val="0"/>
              </a:spcBef>
            </a:pPr>
            <a:r>
              <a:rPr lang="hr-HR" sz="2000" b="1" dirty="0"/>
              <a:t>Olinka Pavić Perović, </a:t>
            </a:r>
            <a:r>
              <a:rPr lang="hr-HR" sz="2000" dirty="0"/>
              <a:t>voditeljica kreative za projektna medijska rješenja 24sata d.o.o. </a:t>
            </a:r>
            <a:endParaRPr lang="hr-HR" sz="2000" b="1" dirty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> 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3066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1" descr="Ministarstvo rada 2017 MZ predlošci za ppt v.2-1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688" y="1622425"/>
            <a:ext cx="551497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Ministarstvo rada 2017 MZ predlošci za ppt v.2-1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475" y="1622425"/>
            <a:ext cx="5357813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2000" b="1" dirty="0">
                <a:solidFill>
                  <a:srgbClr val="FFFFFF"/>
                </a:solidFill>
              </a:rPr>
              <a:t>PODUZETI KORACI U CILJU UBLAŽAVANJA NEUSKLAĐENOSTI PONUDE I POTRAŽNJE NA TRŽIŠTU RADA</a:t>
            </a:r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1106488"/>
            <a:ext cx="100488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9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2400" b="1" dirty="0">
                <a:solidFill>
                  <a:srgbClr val="FFFFFF"/>
                </a:solidFill>
              </a:rPr>
              <a:t>MJERE AKTIVNE POLITIKE ZAPOŠLJAVANJA</a:t>
            </a:r>
          </a:p>
        </p:txBody>
      </p:sp>
      <p:pic>
        <p:nvPicPr>
          <p:cNvPr id="61445" name="Picture 3" descr="Ministarstvo rada 2017 MZ predlošci za ppt v.2-1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950" y="952500"/>
            <a:ext cx="69215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1106488"/>
            <a:ext cx="100488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4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1"/>
          </p:nvPr>
        </p:nvSpPr>
        <p:spPr bwMode="auto">
          <a:xfrm>
            <a:off x="2141538" y="1498600"/>
            <a:ext cx="4854575" cy="3438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200000"/>
              </a:lnSpc>
              <a:buFont typeface="Arial" pitchFamily="34" charset="0"/>
              <a:buNone/>
              <a:defRPr/>
            </a:pPr>
            <a:r>
              <a:rPr lang="hr-HR" altLang="sr-Latn-RS" sz="2800" b="1" dirty="0">
                <a:solidFill>
                  <a:srgbClr val="002D86"/>
                </a:solidFill>
              </a:rPr>
              <a:t>POTPORE za: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r-HR" altLang="sr-Latn-RS" sz="2800" b="1" dirty="0">
                <a:solidFill>
                  <a:srgbClr val="002D86"/>
                </a:solidFill>
              </a:rPr>
              <a:t> zapošljavanje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r-HR" altLang="sr-Latn-RS" sz="2800" b="1" dirty="0">
                <a:solidFill>
                  <a:srgbClr val="002D86"/>
                </a:solidFill>
              </a:rPr>
              <a:t> usavršavanje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r-HR" altLang="sr-Latn-RS" sz="2800" b="1" dirty="0">
                <a:solidFill>
                  <a:srgbClr val="002D86"/>
                </a:solidFill>
              </a:rPr>
              <a:t> samozapošljavanje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r-HR" altLang="sr-Latn-RS" sz="2800" b="1" dirty="0">
                <a:solidFill>
                  <a:srgbClr val="002D86"/>
                </a:solidFill>
              </a:rPr>
              <a:t> očuvanje radnih mjesta</a:t>
            </a:r>
          </a:p>
          <a:p>
            <a:pPr marL="0" indent="0">
              <a:buFont typeface="Arial" pitchFamily="34" charset="0"/>
              <a:buNone/>
              <a:defRPr/>
            </a:pPr>
            <a:endParaRPr lang="hr-HR" altLang="sr-Latn-RS" dirty="0"/>
          </a:p>
        </p:txBody>
      </p:sp>
      <p:pic>
        <p:nvPicPr>
          <p:cNvPr id="624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2400" b="1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MJERE AKTIVNE POLITIKE ZAPOŠLJAVANJA</a:t>
            </a:r>
          </a:p>
        </p:txBody>
      </p:sp>
      <p:pic>
        <p:nvPicPr>
          <p:cNvPr id="62469" name="Picture 3" descr="Ministarstvo rada 2017 MZ predlošci za ppt v.2-1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4899025"/>
            <a:ext cx="20145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1106488"/>
            <a:ext cx="100488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0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1"/>
          </p:nvPr>
        </p:nvSpPr>
        <p:spPr bwMode="auto">
          <a:xfrm>
            <a:off x="1363663" y="1139825"/>
            <a:ext cx="7040562" cy="4838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200000"/>
              </a:lnSpc>
              <a:buFont typeface="Arial" pitchFamily="34" charset="0"/>
              <a:buNone/>
              <a:defRPr/>
            </a:pPr>
            <a:r>
              <a:rPr lang="hr-HR" altLang="sr-Latn-RS" sz="2600" b="1" dirty="0">
                <a:solidFill>
                  <a:srgbClr val="002D86"/>
                </a:solidFill>
              </a:rPr>
              <a:t>OBRAZOVANJE/ JAVNI RAD/ STALNI SEZONAC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sr-Latn-RS" sz="2800" b="1" dirty="0">
                <a:solidFill>
                  <a:srgbClr val="002D86"/>
                </a:solidFill>
              </a:rPr>
              <a:t> </a:t>
            </a:r>
            <a:r>
              <a:rPr lang="hr-HR" altLang="sr-Latn-RS" sz="2600" b="1" dirty="0">
                <a:solidFill>
                  <a:srgbClr val="002D86"/>
                </a:solidFill>
              </a:rPr>
              <a:t>obrazovanje nezaposlenih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sr-Latn-RS" sz="2600" b="1" dirty="0">
                <a:solidFill>
                  <a:srgbClr val="002D86"/>
                </a:solidFill>
              </a:rPr>
              <a:t> osposobljavanje na radnom mjestu</a:t>
            </a:r>
          </a:p>
          <a:p>
            <a:pPr lvl="1">
              <a:defRPr/>
            </a:pPr>
            <a:r>
              <a:rPr lang="hr-HR" altLang="sr-Latn-RS" sz="2200" b="1" dirty="0">
                <a:solidFill>
                  <a:srgbClr val="002D86"/>
                </a:solidFill>
              </a:rPr>
              <a:t>s ciljem stjecanja potvrde poslodavca</a:t>
            </a:r>
          </a:p>
          <a:p>
            <a:pPr lvl="1">
              <a:defRPr/>
            </a:pPr>
            <a:r>
              <a:rPr lang="hr-HR" altLang="sr-Latn-RS" sz="2200" b="1" dirty="0">
                <a:solidFill>
                  <a:srgbClr val="002D86"/>
                </a:solidFill>
              </a:rPr>
              <a:t>s ciljem stjecanja javne isprave o osposobljenosti </a:t>
            </a:r>
            <a:r>
              <a:rPr lang="hr-HR" altLang="sr-Latn-RS" sz="2400" b="1" dirty="0">
                <a:solidFill>
                  <a:srgbClr val="002D86"/>
                </a:solidFill>
              </a:rPr>
              <a:t>   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sr-Latn-RS" sz="2600" b="1" dirty="0">
                <a:solidFill>
                  <a:srgbClr val="002D86"/>
                </a:solidFill>
              </a:rPr>
              <a:t> stručno osposobljavanje za rad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r-HR" altLang="sr-Latn-RS" sz="2600" b="1" dirty="0">
                <a:solidFill>
                  <a:srgbClr val="002D86"/>
                </a:solidFill>
              </a:rPr>
              <a:t>     bez  zasnivanja radnog odnosa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sr-Latn-RS" sz="2600" b="1" dirty="0">
                <a:solidFill>
                  <a:srgbClr val="002D86"/>
                </a:solidFill>
              </a:rPr>
              <a:t> javni rad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sr-Latn-RS" sz="2600" b="1" dirty="0">
                <a:solidFill>
                  <a:srgbClr val="002D86"/>
                </a:solidFill>
              </a:rPr>
              <a:t>stalni sezonac</a:t>
            </a:r>
          </a:p>
          <a:p>
            <a:pPr marL="0" indent="0">
              <a:buFont typeface="Arial" pitchFamily="34" charset="0"/>
              <a:buNone/>
              <a:defRPr/>
            </a:pPr>
            <a:endParaRPr lang="hr-HR" altLang="sr-Latn-RS" dirty="0"/>
          </a:p>
        </p:txBody>
      </p:sp>
      <p:pic>
        <p:nvPicPr>
          <p:cNvPr id="634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2400" b="1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MJERE AKTIVNE POLITIKE ZAPOŠLJAVANJA</a:t>
            </a:r>
          </a:p>
        </p:txBody>
      </p:sp>
      <p:pic>
        <p:nvPicPr>
          <p:cNvPr id="63493" name="Picture 3" descr="Ministarstvo rada 2017 MZ predlošci za ppt v.2-1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825" y="4965700"/>
            <a:ext cx="20145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1106488"/>
            <a:ext cx="100488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0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2400" b="1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MJERE AKTIVNE POLITIKE ZAPOŠLJAVANJA</a:t>
            </a:r>
          </a:p>
        </p:txBody>
      </p:sp>
      <p:pic>
        <p:nvPicPr>
          <p:cNvPr id="64516" name="Picture 3" descr="Ministarstvo rada 2017 MZ predlošci za ppt v.2-1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4899025"/>
            <a:ext cx="20145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1963" y="1638300"/>
            <a:ext cx="7772400" cy="6318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hr-HR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NOVO U 2018.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2513013"/>
            <a:ext cx="6400800" cy="203835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hr-HR" sz="2400" b="1" dirty="0">
                <a:solidFill>
                  <a:srgbClr val="002D86"/>
                </a:solidFill>
              </a:rPr>
              <a:t>POTPORE ZA ZAPOŠLJAVANJE ZA STJECANJE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r-HR" sz="2400" b="1" dirty="0">
                <a:solidFill>
                  <a:srgbClr val="002D86"/>
                </a:solidFill>
              </a:rPr>
              <a:t>     PRVOG RADNOG ISKUSTVA/PRIPRAVNIŠTVA</a:t>
            </a:r>
          </a:p>
          <a:p>
            <a:pPr eaLnBrk="1" hangingPunct="1">
              <a:spcBef>
                <a:spcPct val="0"/>
              </a:spcBef>
              <a:defRPr/>
            </a:pPr>
            <a:endParaRPr lang="hr-HR" sz="2400" b="1" dirty="0">
              <a:solidFill>
                <a:srgbClr val="002D86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hr-HR" sz="2400" b="1" dirty="0">
                <a:solidFill>
                  <a:srgbClr val="002D86"/>
                </a:solidFill>
              </a:rPr>
              <a:t>OSPOSOBLJAVANJE ZA STJECANJE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r-HR" sz="2400" b="1" dirty="0">
                <a:solidFill>
                  <a:srgbClr val="002D86"/>
                </a:solidFill>
              </a:rPr>
              <a:t>     ODGOVARAJUĆEG RADNOG ISKUSTVA</a:t>
            </a:r>
          </a:p>
        </p:txBody>
      </p:sp>
      <p:pic>
        <p:nvPicPr>
          <p:cNvPr id="10" name="Picture 4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1106488"/>
            <a:ext cx="100488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0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6050"/>
            <a:ext cx="200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463" y="239713"/>
            <a:ext cx="6978650" cy="866775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l-PL" sz="2400" b="1" dirty="0">
                <a:solidFill>
                  <a:srgbClr val="FFFFFF"/>
                </a:solidFill>
                <a:ea typeface="Calibri" pitchFamily="34" charset="0"/>
                <a:cs typeface="Calibri" pitchFamily="34" charset="0"/>
              </a:rPr>
              <a:t>HRVATSKI ZAVOD ZA ZAPOŠLJAVANJE</a:t>
            </a:r>
          </a:p>
          <a:p>
            <a:pPr eaLnBrk="1" hangingPunct="1">
              <a:defRPr/>
            </a:pPr>
            <a:r>
              <a:rPr lang="pl-PL" sz="2400" b="1" dirty="0">
                <a:solidFill>
                  <a:srgbClr val="FFFFFF"/>
                </a:solidFill>
                <a:ea typeface="Calibri" pitchFamily="34" charset="0"/>
                <a:cs typeface="Calibri" pitchFamily="34" charset="0"/>
              </a:rPr>
              <a:t>REGIONALNI URED ZAGREB</a:t>
            </a:r>
          </a:p>
        </p:txBody>
      </p:sp>
      <p:pic>
        <p:nvPicPr>
          <p:cNvPr id="65541" name="Picture 8" descr="j03892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467" y="1379008"/>
            <a:ext cx="4231746" cy="426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13"/>
          <p:cNvSpPr txBox="1">
            <a:spLocks noChangeArrowheads="1"/>
          </p:cNvSpPr>
          <p:nvPr/>
        </p:nvSpPr>
        <p:spPr bwMode="auto">
          <a:xfrm>
            <a:off x="96838" y="4766733"/>
            <a:ext cx="19605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2400" b="1" dirty="0">
                <a:solidFill>
                  <a:srgbClr val="FF0000"/>
                </a:solidFill>
                <a:latin typeface="+mn-lt"/>
              </a:rPr>
              <a:t>7.742 Nezaposlene osobe</a:t>
            </a:r>
          </a:p>
        </p:txBody>
      </p:sp>
      <p:sp>
        <p:nvSpPr>
          <p:cNvPr id="65543" name="Text Box 14"/>
          <p:cNvSpPr txBox="1">
            <a:spLocks noChangeArrowheads="1"/>
          </p:cNvSpPr>
          <p:nvPr/>
        </p:nvSpPr>
        <p:spPr bwMode="auto">
          <a:xfrm>
            <a:off x="5764213" y="1470025"/>
            <a:ext cx="21351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2400" b="1" dirty="0">
                <a:solidFill>
                  <a:srgbClr val="0000FF"/>
                </a:solidFill>
                <a:latin typeface="+mn-lt"/>
              </a:rPr>
              <a:t>Slobodnih radnih mjesta 11.277</a:t>
            </a:r>
          </a:p>
        </p:txBody>
      </p:sp>
      <p:pic>
        <p:nvPicPr>
          <p:cNvPr id="9" name="Picture 4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1106488"/>
            <a:ext cx="100488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8" y="1306286"/>
            <a:ext cx="9032005" cy="4778827"/>
          </a:xfrm>
        </p:spPr>
      </p:pic>
      <p:sp>
        <p:nvSpPr>
          <p:cNvPr id="4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PRIKAZ STANJA POLAGANJA MAJSTORSKIH ISPITA od 1996. do 2017. godine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PRIKAZ STANJA POLAGANJA MAJSTORSKIH ISPITA od 1996. do 2017. godine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6460"/>
            <a:ext cx="5193951" cy="5019703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45" y="1106458"/>
            <a:ext cx="4283855" cy="50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3629"/>
            <a:ext cx="9143999" cy="4811485"/>
          </a:xfrm>
        </p:spPr>
      </p:pic>
      <p:sp>
        <p:nvSpPr>
          <p:cNvPr id="4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PRIKAZ STANJA POLAGANJA ISPITA STRUČNE OSPOSOBLJENOSTI  od 1996. do 2017. godine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6C3413-2911-49C4-9C04-1728D9DDAE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PRIKAZ STANJA POLAGANJA ISPITA STRUČNE OSPOSOBLJENOSTI  od 1996. do 2017. godine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6BA397-A3EF-40D2-9C15-8E388372AE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9" y="1284514"/>
            <a:ext cx="9114443" cy="4822372"/>
          </a:xfrm>
        </p:spPr>
      </p:pic>
    </p:spTree>
    <p:extLst>
      <p:ext uri="{BB962C8B-B14F-4D97-AF65-F5344CB8AC3E}">
        <p14:creationId xmlns:p14="http://schemas.microsoft.com/office/powerpoint/2010/main" val="39522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53" y="240134"/>
            <a:ext cx="6978770" cy="866326"/>
          </a:xfr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UZ POMOĆ ŽUPANIJE REALIZIRAN 2. ZAGREBAČKI OBRTNIČKI SAJAM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065" y="1380393"/>
            <a:ext cx="86738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/>
              <a:t>Cilj: približiti i popularizirati obrtnička zanimanja među mladim naraštajima</a:t>
            </a:r>
          </a:p>
          <a:p>
            <a:endParaRPr lang="hr-HR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rgbClr val="111111"/>
                </a:solidFill>
              </a:rPr>
              <a:t>prvi je takve vrste, a okuplja brojne obrtnike s područja Zagreba i Zagrebačke županije kao i učenike srednjih strukovnih škola koji su </a:t>
            </a:r>
            <a:r>
              <a:rPr lang="hr-HR" sz="2000" dirty="0" smtClean="0">
                <a:solidFill>
                  <a:srgbClr val="111111"/>
                </a:solidFill>
              </a:rPr>
              <a:t>posjetiteljima </a:t>
            </a:r>
            <a:r>
              <a:rPr lang="hr-HR" sz="2000" dirty="0">
                <a:solidFill>
                  <a:srgbClr val="111111"/>
                </a:solidFill>
              </a:rPr>
              <a:t>demostrirali nove dosege u proizvodnji i uslugama u obrtništvu</a:t>
            </a:r>
            <a:endParaRPr lang="hr-HR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Na sajmu su se predstavili obrtnici iz 36 struka</a:t>
            </a:r>
          </a:p>
          <a:p>
            <a:endParaRPr lang="hr-HR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/>
              <a:t>Sajam je posjetilo oko 4 500 učenika  </a:t>
            </a:r>
            <a:r>
              <a:rPr lang="pl-PL" sz="2000" dirty="0">
                <a:solidFill>
                  <a:srgbClr val="111111"/>
                </a:solidFill>
              </a:rPr>
              <a:t>iz 60 škola grada Zagreba i Zagrebačke županije </a:t>
            </a:r>
            <a:r>
              <a:rPr lang="hr-HR" sz="2000" b="1" dirty="0"/>
              <a:t>koji su na sajmu mogli upoznati  mnoga obrtnička zanimanja te odabrati svoje buduće zanimanje</a:t>
            </a:r>
          </a:p>
          <a:p>
            <a:endParaRPr lang="hr-HR" sz="20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hr-HR" sz="2000" b="1" dirty="0"/>
              <a:t>Županija je sajam podržala sa 100.000 kuna</a:t>
            </a:r>
          </a:p>
        </p:txBody>
      </p:sp>
    </p:spTree>
    <p:extLst>
      <p:ext uri="{BB962C8B-B14F-4D97-AF65-F5344CB8AC3E}">
        <p14:creationId xmlns:p14="http://schemas.microsoft.com/office/powerpoint/2010/main" val="10529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78467"/>
            <a:ext cx="8238067" cy="484769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Prva tri najveća problema koja otežavaju poslovanje obrtnika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2400" b="1" dirty="0"/>
          </a:p>
          <a:p>
            <a:pPr algn="l"/>
            <a:r>
              <a:rPr lang="hr-HR" sz="2400" b="1" dirty="0"/>
              <a:t>PREZENTACIJA OBRTNIČKOG UČILIŠTA S OSVRTOM NA ISTRAŽIVANJE PROVEDENO U OBRTIMA </a:t>
            </a:r>
          </a:p>
          <a:p>
            <a:pPr algn="l"/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457641"/>
              </p:ext>
            </p:extLst>
          </p:nvPr>
        </p:nvGraphicFramePr>
        <p:xfrm>
          <a:off x="685800" y="2269067"/>
          <a:ext cx="7323667" cy="378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02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2400" b="1" dirty="0"/>
          </a:p>
          <a:p>
            <a:pPr algn="l"/>
            <a:r>
              <a:rPr lang="hr-HR" sz="2400" b="1" dirty="0"/>
              <a:t>PREZENTACIJA OBRTNIČKOG UČILIŠTA S OSVRTOM NA ISTRAŽIVANJE PROVEDENO U OBRTIMA </a:t>
            </a:r>
          </a:p>
          <a:p>
            <a:pPr algn="l"/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032732"/>
              </p:ext>
            </p:extLst>
          </p:nvPr>
        </p:nvGraphicFramePr>
        <p:xfrm>
          <a:off x="-110066" y="1890830"/>
          <a:ext cx="9321800" cy="496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35407"/>
          </a:xfrm>
        </p:spPr>
        <p:txBody>
          <a:bodyPr>
            <a:noAutofit/>
          </a:bodyPr>
          <a:lstStyle/>
          <a:p>
            <a:r>
              <a:rPr lang="hr-HR" sz="2400" b="1" dirty="0"/>
              <a:t>Grafikon 3. Vrsta vanjskih usluga i aktivnosti koje bi najviše pomogle obrtnicima</a:t>
            </a:r>
          </a:p>
        </p:txBody>
      </p:sp>
    </p:spTree>
    <p:extLst>
      <p:ext uri="{BB962C8B-B14F-4D97-AF65-F5344CB8AC3E}">
        <p14:creationId xmlns:p14="http://schemas.microsoft.com/office/powerpoint/2010/main" val="12471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2400" b="1" dirty="0"/>
          </a:p>
          <a:p>
            <a:pPr algn="l"/>
            <a:r>
              <a:rPr lang="hr-HR" sz="2400" b="1" dirty="0"/>
              <a:t>PREZENTACIJA OBRTNIČKOG UČILIŠTA S OSVRTOM NA ISTRAŽIVANJE PROVEDENO U OBRTIMA </a:t>
            </a:r>
          </a:p>
          <a:p>
            <a:pPr algn="l"/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369895"/>
              </p:ext>
            </p:extLst>
          </p:nvPr>
        </p:nvGraphicFramePr>
        <p:xfrm>
          <a:off x="17253" y="1778000"/>
          <a:ext cx="9126747" cy="434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933" y="1278468"/>
            <a:ext cx="8964280" cy="618066"/>
          </a:xfrm>
        </p:spPr>
        <p:txBody>
          <a:bodyPr>
            <a:normAutofit fontScale="90000"/>
          </a:bodyPr>
          <a:lstStyle/>
          <a:p>
            <a:r>
              <a:rPr lang="hr-HR" sz="2400" b="1" dirty="0"/>
              <a:t>Grafikon 8. Koliko često sudjelujete u programima stručnog usavršavanja i osposobljavanja?</a:t>
            </a:r>
          </a:p>
        </p:txBody>
      </p:sp>
    </p:spTree>
    <p:extLst>
      <p:ext uri="{BB962C8B-B14F-4D97-AF65-F5344CB8AC3E}">
        <p14:creationId xmlns:p14="http://schemas.microsoft.com/office/powerpoint/2010/main" val="21301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2400" b="1" dirty="0"/>
          </a:p>
          <a:p>
            <a:pPr algn="l"/>
            <a:r>
              <a:rPr lang="hr-HR" sz="2400" b="1" dirty="0"/>
              <a:t>PREZENTACIJA OBRTNIČKOG UČILIŠTA S OSVRTOM NA ISTRAŽIVANJE PROVEDENO U OBRTIMA </a:t>
            </a:r>
          </a:p>
          <a:p>
            <a:pPr algn="l"/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597795"/>
              </p:ext>
            </p:extLst>
          </p:nvPr>
        </p:nvGraphicFramePr>
        <p:xfrm>
          <a:off x="-101600" y="1591296"/>
          <a:ext cx="9169400" cy="509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667" y="1106459"/>
            <a:ext cx="9023546" cy="484837"/>
          </a:xfrm>
        </p:spPr>
        <p:txBody>
          <a:bodyPr>
            <a:noAutofit/>
          </a:bodyPr>
          <a:lstStyle/>
          <a:p>
            <a:r>
              <a:rPr lang="hr-HR" sz="2000" b="1" dirty="0"/>
              <a:t>Grafikon 9. Ocjena prikladnosti obrtnicima poznatih programa stručnog usavršavanja i osposobljavanja </a:t>
            </a:r>
          </a:p>
        </p:txBody>
      </p:sp>
    </p:spTree>
    <p:extLst>
      <p:ext uri="{BB962C8B-B14F-4D97-AF65-F5344CB8AC3E}">
        <p14:creationId xmlns:p14="http://schemas.microsoft.com/office/powerpoint/2010/main" val="42719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17252" y="2420626"/>
            <a:ext cx="9126747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b="1" dirty="0"/>
              <a:t>4. </a:t>
            </a:r>
            <a:r>
              <a:rPr lang="hr-HR" sz="2400" b="1" dirty="0" smtClean="0"/>
              <a:t>NEREGISTRIRANO </a:t>
            </a:r>
            <a:r>
              <a:rPr lang="hr-HR" sz="2400" b="1" dirty="0"/>
              <a:t>OBAVLJANJE DJELATNOSTI</a:t>
            </a:r>
          </a:p>
          <a:p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00133"/>
            <a:ext cx="8229600" cy="635530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hr-HR" sz="2000" b="1" dirty="0"/>
              <a:t>GOVORNIK: </a:t>
            </a:r>
            <a:br>
              <a:rPr lang="hr-HR" sz="2000" b="1" dirty="0"/>
            </a:br>
            <a:r>
              <a:rPr lang="hr-HR" sz="2000" b="1" dirty="0"/>
              <a:t>Mladen Sopta</a:t>
            </a:r>
            <a:r>
              <a:rPr lang="hr-HR" sz="2000" dirty="0"/>
              <a:t>, voditelj Službe za nadzor Carinskog ureda Zagreb II</a:t>
            </a:r>
            <a:br>
              <a:rPr lang="hr-HR" sz="2000" dirty="0"/>
            </a:br>
            <a:r>
              <a:rPr lang="hr-HR" sz="2000" dirty="0"/>
              <a:t> 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134" y="3383597"/>
            <a:ext cx="3462866" cy="23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84799"/>
            <a:ext cx="6911975" cy="9001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sr-Latn-RS" sz="3200" dirty="0">
                <a:latin typeface="Verdana" pitchFamily="34" charset="0"/>
              </a:rPr>
              <a:t/>
            </a:r>
            <a:br>
              <a:rPr lang="en-GB" altLang="sr-Latn-RS" sz="3200" dirty="0">
                <a:latin typeface="Verdana" pitchFamily="34" charset="0"/>
              </a:rPr>
            </a:br>
            <a:r>
              <a:rPr lang="en-GB" altLang="sr-Latn-RS" sz="1800" dirty="0">
                <a:latin typeface="Verdana" pitchFamily="34" charset="0"/>
              </a:rPr>
              <a:t>                              	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3724275" y="26209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RS" altLang="sr-Latn-R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611188" y="1412875"/>
            <a:ext cx="7554912" cy="6477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r-HR" altLang="sr-Latn-RS" b="1" dirty="0">
                <a:solidFill>
                  <a:srgbClr val="FF0000"/>
                </a:solidFill>
                <a:cs typeface="Arial" charset="0"/>
              </a:rPr>
              <a:t>CARINSKA UPRAVA</a:t>
            </a:r>
            <a:endParaRPr lang="en-US" altLang="sr-Latn-R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149" name="AutoShape 6"/>
          <p:cNvSpPr>
            <a:spLocks noChangeArrowheads="1"/>
          </p:cNvSpPr>
          <p:nvPr/>
        </p:nvSpPr>
        <p:spPr bwMode="auto">
          <a:xfrm>
            <a:off x="684213" y="2060575"/>
            <a:ext cx="2305050" cy="1836738"/>
          </a:xfrm>
          <a:prstGeom prst="upDownArrowCallout">
            <a:avLst>
              <a:gd name="adj1" fmla="val 31374"/>
              <a:gd name="adj2" fmla="val 31374"/>
              <a:gd name="adj3" fmla="val 12500"/>
              <a:gd name="adj4" fmla="val 50000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r-HR" altLang="sr-Latn-RS" b="1">
                <a:solidFill>
                  <a:srgbClr val="FF0000"/>
                </a:solidFill>
                <a:cs typeface="Arial" charset="0"/>
              </a:rPr>
              <a:t>SREDIŠNJI URED</a:t>
            </a:r>
            <a:endParaRPr lang="en-US" altLang="sr-Latn-R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150" name="AutoShape 7"/>
          <p:cNvSpPr>
            <a:spLocks noChangeArrowheads="1"/>
          </p:cNvSpPr>
          <p:nvPr/>
        </p:nvSpPr>
        <p:spPr bwMode="auto">
          <a:xfrm>
            <a:off x="5486400" y="2060576"/>
            <a:ext cx="1854199" cy="2477558"/>
          </a:xfrm>
          <a:prstGeom prst="upDownArrowCallout">
            <a:avLst>
              <a:gd name="adj1" fmla="val 33426"/>
              <a:gd name="adj2" fmla="val 25606"/>
              <a:gd name="adj3" fmla="val 6203"/>
              <a:gd name="adj4" fmla="val 82454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r-HR" altLang="sr-Latn-RS" sz="1400" b="1" dirty="0">
                <a:solidFill>
                  <a:srgbClr val="FF0000"/>
                </a:solidFill>
                <a:cs typeface="Arial" charset="0"/>
              </a:rPr>
              <a:t>4 PODRUČNA  </a:t>
            </a:r>
          </a:p>
          <a:p>
            <a:pPr algn="ctr" eaLnBrk="1" hangingPunct="1"/>
            <a:r>
              <a:rPr lang="hr-HR" altLang="sr-Latn-RS" sz="1400" b="1" dirty="0">
                <a:solidFill>
                  <a:srgbClr val="FF0000"/>
                </a:solidFill>
                <a:cs typeface="Arial" charset="0"/>
              </a:rPr>
              <a:t>CARINSKA UREDA</a:t>
            </a:r>
          </a:p>
          <a:p>
            <a:pPr algn="ctr" eaLnBrk="1" hangingPunct="1"/>
            <a:endParaRPr lang="hr-HR" altLang="sr-Latn-RS" sz="1400" b="1" dirty="0">
              <a:solidFill>
                <a:srgbClr val="FF0000"/>
              </a:solidFill>
              <a:cs typeface="Arial" charset="0"/>
            </a:endParaRPr>
          </a:p>
          <a:p>
            <a:pPr algn="ctr" eaLnBrk="1" hangingPunct="1"/>
            <a:r>
              <a:rPr lang="hr-HR" altLang="sr-Latn-RS" sz="1400" b="1" dirty="0">
                <a:solidFill>
                  <a:srgbClr val="FF0000"/>
                </a:solidFill>
                <a:cs typeface="Arial" charset="0"/>
              </a:rPr>
              <a:t>Zagreb</a:t>
            </a:r>
          </a:p>
          <a:p>
            <a:pPr algn="ctr" eaLnBrk="1" hangingPunct="1"/>
            <a:r>
              <a:rPr lang="hr-HR" altLang="sr-Latn-RS" sz="1400" b="1" dirty="0">
                <a:solidFill>
                  <a:srgbClr val="FF0000"/>
                </a:solidFill>
                <a:cs typeface="Arial" charset="0"/>
              </a:rPr>
              <a:t>Osijek</a:t>
            </a:r>
          </a:p>
          <a:p>
            <a:pPr algn="ctr" eaLnBrk="1" hangingPunct="1"/>
            <a:r>
              <a:rPr lang="hr-HR" altLang="sr-Latn-RS" sz="1400" b="1" dirty="0">
                <a:solidFill>
                  <a:srgbClr val="FF0000"/>
                </a:solidFill>
                <a:cs typeface="Arial" charset="0"/>
              </a:rPr>
              <a:t>Rijeka</a:t>
            </a:r>
          </a:p>
          <a:p>
            <a:pPr algn="ctr" eaLnBrk="1" hangingPunct="1"/>
            <a:r>
              <a:rPr lang="hr-HR" altLang="sr-Latn-RS" sz="1400" b="1" dirty="0">
                <a:solidFill>
                  <a:srgbClr val="FF0000"/>
                </a:solidFill>
                <a:cs typeface="Arial" charset="0"/>
              </a:rPr>
              <a:t>Split</a:t>
            </a:r>
          </a:p>
          <a:p>
            <a:pPr algn="ctr" eaLnBrk="1" hangingPunct="1"/>
            <a:endParaRPr lang="hr-HR" altLang="sr-Latn-RS" sz="1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151" name="AutoShape 8"/>
          <p:cNvSpPr>
            <a:spLocks noChangeArrowheads="1"/>
          </p:cNvSpPr>
          <p:nvPr/>
        </p:nvSpPr>
        <p:spPr bwMode="auto">
          <a:xfrm>
            <a:off x="900113" y="3933825"/>
            <a:ext cx="1873250" cy="1008063"/>
          </a:xfrm>
          <a:prstGeom prst="flowChartMultidocumen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r-HR" altLang="sr-Latn-RS" dirty="0">
                <a:solidFill>
                  <a:srgbClr val="FF0000"/>
                </a:solidFill>
                <a:cs typeface="Arial" charset="0"/>
              </a:rPr>
              <a:t>7</a:t>
            </a:r>
            <a:r>
              <a:rPr lang="en-US" altLang="sr-Latn-R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hr-HR" altLang="sr-Latn-RS" dirty="0">
                <a:solidFill>
                  <a:srgbClr val="FF0000"/>
                </a:solidFill>
                <a:cs typeface="Arial" charset="0"/>
              </a:rPr>
              <a:t>SEKTORA</a:t>
            </a:r>
          </a:p>
          <a:p>
            <a:pPr algn="ctr" eaLnBrk="1" hangingPunct="1"/>
            <a:r>
              <a:rPr lang="hr-HR" altLang="sr-Latn-RS" dirty="0">
                <a:solidFill>
                  <a:srgbClr val="FF0000"/>
                </a:solidFill>
                <a:cs typeface="Arial" charset="0"/>
              </a:rPr>
              <a:t>I 2 SLUŽBE</a:t>
            </a:r>
            <a:endParaRPr lang="en-US" altLang="sr-Latn-RS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auto">
          <a:xfrm>
            <a:off x="3008313" y="2960688"/>
            <a:ext cx="2557462" cy="180975"/>
          </a:xfrm>
          <a:prstGeom prst="rightArrow">
            <a:avLst>
              <a:gd name="adj1" fmla="val 50000"/>
              <a:gd name="adj2" fmla="val 3532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FontTx/>
              <a:buChar char="•"/>
            </a:pPr>
            <a:endParaRPr lang="sr-Latn-RS" altLang="sr-Latn-RS" sz="14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153" name="AutoShape 10"/>
          <p:cNvSpPr>
            <a:spLocks noChangeArrowheads="1"/>
          </p:cNvSpPr>
          <p:nvPr/>
        </p:nvSpPr>
        <p:spPr bwMode="auto">
          <a:xfrm>
            <a:off x="5486399" y="4673600"/>
            <a:ext cx="1778001" cy="1397000"/>
          </a:xfrm>
          <a:prstGeom prst="flowChartMultidocumen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hr-HR" altLang="sr-Latn-RS" sz="1400" b="1" dirty="0">
              <a:solidFill>
                <a:srgbClr val="FF0000"/>
              </a:solidFill>
              <a:cs typeface="Arial" charset="0"/>
            </a:endParaRPr>
          </a:p>
          <a:p>
            <a:pPr algn="ctr" eaLnBrk="1" hangingPunct="1"/>
            <a:endParaRPr lang="hr-HR" altLang="sr-Latn-RS" sz="1400" b="1" dirty="0">
              <a:solidFill>
                <a:srgbClr val="FF0000"/>
              </a:solidFill>
              <a:cs typeface="Arial" charset="0"/>
            </a:endParaRPr>
          </a:p>
          <a:p>
            <a:pPr algn="ctr" eaLnBrk="1" hangingPunct="1"/>
            <a:r>
              <a:rPr lang="hr-HR" altLang="sr-Latn-RS" sz="1400" b="1" dirty="0">
                <a:solidFill>
                  <a:srgbClr val="FF0000"/>
                </a:solidFill>
                <a:cs typeface="Arial" charset="0"/>
              </a:rPr>
              <a:t>CARINSKI URED</a:t>
            </a:r>
            <a:endParaRPr lang="en-US" altLang="sr-Latn-RS" sz="1400" b="1" dirty="0">
              <a:solidFill>
                <a:srgbClr val="FF0000"/>
              </a:solidFill>
              <a:cs typeface="Arial" charset="0"/>
            </a:endParaRPr>
          </a:p>
          <a:p>
            <a:pPr algn="ctr" eaLnBrk="1" hangingPunct="1"/>
            <a:r>
              <a:rPr lang="hr-HR" altLang="sr-Latn-RS" sz="1400" b="1" dirty="0">
                <a:solidFill>
                  <a:srgbClr val="FF0000"/>
                </a:solidFill>
                <a:cs typeface="Arial" charset="0"/>
              </a:rPr>
              <a:t>I</a:t>
            </a:r>
            <a:endParaRPr lang="en-US" altLang="sr-Latn-RS" sz="1400" b="1" dirty="0">
              <a:solidFill>
                <a:srgbClr val="FF0000"/>
              </a:solidFill>
              <a:cs typeface="Arial" charset="0"/>
            </a:endParaRPr>
          </a:p>
          <a:p>
            <a:pPr algn="ctr" eaLnBrk="1" hangingPunct="1"/>
            <a:r>
              <a:rPr lang="hr-HR" altLang="sr-Latn-RS" sz="1400" b="1" dirty="0">
                <a:solidFill>
                  <a:srgbClr val="FF0000"/>
                </a:solidFill>
                <a:cs typeface="Arial" charset="0"/>
              </a:rPr>
              <a:t>GRANIČNI</a:t>
            </a:r>
            <a:endParaRPr lang="en-US" altLang="sr-Latn-RS" sz="1400" b="1" dirty="0">
              <a:solidFill>
                <a:srgbClr val="FF0000"/>
              </a:solidFill>
              <a:cs typeface="Arial" charset="0"/>
            </a:endParaRPr>
          </a:p>
          <a:p>
            <a:pPr algn="ctr" eaLnBrk="1" hangingPunct="1"/>
            <a:r>
              <a:rPr lang="hr-HR" altLang="sr-Latn-RS" sz="1400" b="1" dirty="0">
                <a:solidFill>
                  <a:srgbClr val="FF0000"/>
                </a:solidFill>
                <a:cs typeface="Arial" charset="0"/>
              </a:rPr>
              <a:t>CARINSKI UREDI</a:t>
            </a:r>
            <a:endParaRPr lang="en-US" altLang="sr-Latn-RS" sz="1400" b="1" dirty="0">
              <a:solidFill>
                <a:srgbClr val="FF0000"/>
              </a:solidFill>
              <a:cs typeface="Arial" charset="0"/>
            </a:endParaRPr>
          </a:p>
          <a:p>
            <a:pPr algn="ctr" eaLnBrk="1" hangingPunct="1"/>
            <a:r>
              <a:rPr lang="hr-HR" altLang="sr-Latn-RS" sz="1400" b="1" dirty="0">
                <a:solidFill>
                  <a:srgbClr val="FF0000"/>
                </a:solidFill>
                <a:cs typeface="Arial" charset="0"/>
              </a:rPr>
              <a:t>32</a:t>
            </a:r>
          </a:p>
          <a:p>
            <a:pPr algn="ctr" eaLnBrk="1" hangingPunct="1"/>
            <a:endParaRPr lang="hr-HR" altLang="sr-Latn-RS" sz="1400" b="1" dirty="0">
              <a:solidFill>
                <a:srgbClr val="FF0000"/>
              </a:solidFill>
              <a:cs typeface="Arial" charset="0"/>
            </a:endParaRPr>
          </a:p>
          <a:p>
            <a:pPr algn="ctr" eaLnBrk="1" hangingPunct="1"/>
            <a:endParaRPr lang="en-US" altLang="sr-Latn-RS" sz="1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CARINSKA UPRAVA-USTROJ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520"/>
            <a:ext cx="8229600" cy="463264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altLang="sr-Latn-RS" sz="2800" b="1" dirty="0"/>
              <a:t>SVRHA I </a:t>
            </a:r>
            <a:r>
              <a:rPr lang="hr-HR" altLang="sr-Latn-RS" sz="2800" b="1" dirty="0" smtClean="0"/>
              <a:t>CILJEVI</a:t>
            </a:r>
          </a:p>
          <a:p>
            <a:pPr marL="0" indent="0">
              <a:buFontTx/>
              <a:buNone/>
              <a:defRPr/>
            </a:pPr>
            <a:endParaRPr lang="hr-HR" sz="2000" b="1" dirty="0"/>
          </a:p>
          <a:p>
            <a:pPr>
              <a:defRPr/>
            </a:pPr>
            <a:r>
              <a:rPr lang="hr-HR" sz="2000" dirty="0"/>
              <a:t>proširenje djelokruga rada novim poslovima;</a:t>
            </a:r>
            <a:endParaRPr lang="en-US" sz="2000" dirty="0"/>
          </a:p>
          <a:p>
            <a:pPr lvl="1">
              <a:defRPr/>
            </a:pPr>
            <a:r>
              <a:rPr lang="hr-HR" sz="2000" dirty="0"/>
              <a:t>zaštita financijskih interesa EU</a:t>
            </a:r>
            <a:endParaRPr lang="en-US" sz="2000" dirty="0"/>
          </a:p>
          <a:p>
            <a:pPr lvl="1">
              <a:defRPr/>
            </a:pPr>
            <a:r>
              <a:rPr lang="hr-HR" sz="2000" dirty="0"/>
              <a:t>sigurnost i zaštita društva i ljudi</a:t>
            </a:r>
            <a:endParaRPr lang="en-US" sz="2000" dirty="0"/>
          </a:p>
          <a:p>
            <a:pPr lvl="1">
              <a:defRPr/>
            </a:pPr>
            <a:r>
              <a:rPr lang="hr-HR" sz="2000" dirty="0"/>
              <a:t>borba protiv sive </a:t>
            </a:r>
            <a:r>
              <a:rPr lang="hr-HR" sz="2000" dirty="0" smtClean="0"/>
              <a:t>ekonomije</a:t>
            </a:r>
          </a:p>
          <a:p>
            <a:pPr marL="457200" lvl="1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hr-HR" sz="2000" dirty="0"/>
              <a:t>preciznije opisivanje postojećih </a:t>
            </a:r>
            <a:r>
              <a:rPr lang="hr-HR" sz="2000" dirty="0" smtClean="0"/>
              <a:t>ovlasti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hr-HR" sz="2000" dirty="0"/>
              <a:t>stvaranje profesionalne carinske službe</a:t>
            </a:r>
            <a:endParaRPr lang="en-US" altLang="sr-Latn-RS" sz="2000" dirty="0"/>
          </a:p>
          <a:p>
            <a:pPr marL="0" indent="0" eaLnBrk="1" hangingPunct="1">
              <a:buNone/>
            </a:pPr>
            <a:endParaRPr lang="en-US" altLang="sr-Latn-RS" sz="2400" dirty="0"/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altLang="sr-Latn-RS" sz="2400" b="1" dirty="0"/>
              <a:t>ZAKON O CARINSKOJ SLUŽBI (NN br. 68/13-115/16)</a:t>
            </a:r>
            <a:br>
              <a:rPr lang="hr-HR" altLang="sr-Latn-RS" sz="2400" b="1" dirty="0"/>
            </a:br>
            <a:r>
              <a:rPr lang="hr-HR" altLang="sr-Latn-RS" sz="2400" b="1" dirty="0"/>
              <a:t>- ZAKONODAVNI OKVIR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254" y="4305617"/>
            <a:ext cx="2297006" cy="15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defRPr/>
            </a:pPr>
            <a:r>
              <a:rPr lang="hr-HR" sz="2000" dirty="0"/>
              <a:t>Ukupno obavljeno 3.674 nadzora</a:t>
            </a:r>
          </a:p>
          <a:p>
            <a:pPr>
              <a:defRPr/>
            </a:pPr>
            <a:r>
              <a:rPr lang="hr-HR" sz="2000" dirty="0"/>
              <a:t>1.280 prekršajnih naloga u iznosu od 2.177.681,00 kn</a:t>
            </a:r>
          </a:p>
          <a:p>
            <a:pPr marL="0" indent="0">
              <a:buFontTx/>
              <a:buNone/>
              <a:defRPr/>
            </a:pPr>
            <a:endParaRPr lang="hr-HR" sz="2000" dirty="0"/>
          </a:p>
          <a:p>
            <a:pPr marL="0" indent="0">
              <a:buNone/>
              <a:defRPr/>
            </a:pPr>
            <a:r>
              <a:rPr lang="hr-HR" sz="2000" u="sng" dirty="0"/>
              <a:t>NEREGISTRIRANA DJELATNOST:</a:t>
            </a:r>
          </a:p>
          <a:p>
            <a:pPr marL="0" indent="0">
              <a:buFontTx/>
              <a:buNone/>
              <a:defRPr/>
            </a:pPr>
            <a:r>
              <a:rPr lang="hr-HR" sz="2000" dirty="0"/>
              <a:t>	- 897 nadzora</a:t>
            </a:r>
          </a:p>
          <a:p>
            <a:pPr marL="0" indent="0">
              <a:buFontTx/>
              <a:buNone/>
              <a:defRPr/>
            </a:pPr>
            <a:r>
              <a:rPr lang="hr-HR" sz="2000" dirty="0"/>
              <a:t>	- 229 nepravilnosti</a:t>
            </a:r>
          </a:p>
          <a:p>
            <a:pPr marL="0" indent="0">
              <a:buFontTx/>
              <a:buNone/>
              <a:defRPr/>
            </a:pPr>
            <a:r>
              <a:rPr lang="hr-HR" sz="2000" dirty="0"/>
              <a:t>	- 328.000,00 kuna kazni</a:t>
            </a:r>
          </a:p>
          <a:p>
            <a:pPr marL="0" indent="0">
              <a:buFontTx/>
              <a:buNone/>
              <a:defRPr/>
            </a:pPr>
            <a:endParaRPr lang="hr-HR" sz="2000" dirty="0"/>
          </a:p>
          <a:p>
            <a:pPr marL="0" indent="0">
              <a:buNone/>
              <a:defRPr/>
            </a:pPr>
            <a:r>
              <a:rPr lang="hr-HR" sz="2000" u="sng" dirty="0"/>
              <a:t>TRGOVINA:</a:t>
            </a:r>
          </a:p>
          <a:p>
            <a:pPr marL="457200" lvl="1" indent="0">
              <a:buFontTx/>
              <a:buNone/>
              <a:defRPr/>
            </a:pPr>
            <a:r>
              <a:rPr lang="hr-HR" sz="2000" dirty="0"/>
              <a:t>	- 1.087 nadzora</a:t>
            </a:r>
          </a:p>
          <a:p>
            <a:pPr marL="457200" lvl="1" indent="0">
              <a:buFontTx/>
              <a:buNone/>
              <a:defRPr/>
            </a:pPr>
            <a:r>
              <a:rPr lang="hr-HR" sz="2000" dirty="0"/>
              <a:t>	- 318 nepravilnost</a:t>
            </a:r>
          </a:p>
          <a:p>
            <a:pPr marL="457200" lvl="1" indent="0">
              <a:buFontTx/>
              <a:buNone/>
              <a:defRPr/>
            </a:pPr>
            <a:r>
              <a:rPr lang="hr-HR" sz="2000" dirty="0"/>
              <a:t>	- 516.000,00 kuna kazni</a:t>
            </a:r>
          </a:p>
          <a:p>
            <a:pPr marL="457200" lvl="1" indent="0">
              <a:buFontTx/>
              <a:buNone/>
              <a:defRPr/>
            </a:pPr>
            <a:r>
              <a:rPr lang="hr-HR" sz="2400" dirty="0"/>
              <a:t>	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altLang="sr-Latn-RS" sz="2400" b="1" dirty="0"/>
              <a:t>REZULTATI RADA 2017 – PCU </a:t>
            </a:r>
            <a:r>
              <a:rPr lang="hr-HR" altLang="sr-Latn-RS" sz="2400" b="1" dirty="0" smtClean="0"/>
              <a:t>ZAGREB 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254" y="4305617"/>
            <a:ext cx="2297006" cy="15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81000" y="1303020"/>
            <a:ext cx="8229600" cy="464058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altLang="sr-Latn-RS" sz="2200" dirty="0" smtClean="0"/>
              <a:t>Zakon o zabrani i sprječavanju obavljanja neregistrirane djelatnosti („Narodne novine“ br. 61/11) člankom </a:t>
            </a:r>
            <a:r>
              <a:rPr lang="hr-HR" altLang="sr-Latn-RS" sz="2200" dirty="0"/>
              <a:t>5. stavkom 1</a:t>
            </a:r>
            <a:r>
              <a:rPr lang="hr-HR" altLang="sr-Latn-RS" sz="2200" dirty="0" smtClean="0"/>
              <a:t>. propisano </a:t>
            </a:r>
            <a:r>
              <a:rPr lang="hr-HR" altLang="sr-Latn-RS" sz="2200" dirty="0"/>
              <a:t>je da se </a:t>
            </a:r>
            <a:r>
              <a:rPr lang="hr-HR" altLang="sr-Latn-RS" sz="2200" dirty="0" smtClean="0"/>
              <a:t> </a:t>
            </a:r>
            <a:r>
              <a:rPr lang="hr-HR" altLang="sr-Latn-RS" sz="2200" u="sng" dirty="0" smtClean="0"/>
              <a:t>obavljanjem </a:t>
            </a:r>
            <a:r>
              <a:rPr lang="hr-HR" altLang="sr-Latn-RS" sz="2200" u="sng" dirty="0"/>
              <a:t>neregistrirane djelatnosti smatraju sljedeće aktivnosti</a:t>
            </a:r>
            <a:r>
              <a:rPr lang="hr-HR" altLang="sr-Latn-RS" sz="2200" u="sng" dirty="0" smtClean="0"/>
              <a:t>:</a:t>
            </a:r>
          </a:p>
          <a:p>
            <a:pPr marL="0" indent="0">
              <a:buFontTx/>
              <a:buNone/>
              <a:defRPr/>
            </a:pPr>
            <a:endParaRPr lang="hr-HR" altLang="sr-Latn-RS" sz="2200" u="sng" dirty="0" smtClean="0"/>
          </a:p>
          <a:p>
            <a:pPr marL="457200" indent="-457200">
              <a:buAutoNum type="arabicPeriod"/>
              <a:defRPr/>
            </a:pPr>
            <a:r>
              <a:rPr lang="hr-HR" altLang="sr-Latn-RS" sz="2400" dirty="0" smtClean="0"/>
              <a:t>Kad </a:t>
            </a:r>
            <a:r>
              <a:rPr lang="hr-HR" altLang="sr-Latn-RS" sz="2400" dirty="0"/>
              <a:t>pravna osoba obavlja djelatnost koja nije upisana u sudski  registar ili drugi odgovarajući registar (</a:t>
            </a:r>
            <a:r>
              <a:rPr lang="hr-HR" altLang="sr-Latn-RS" sz="2400" b="1" dirty="0"/>
              <a:t>registrirano trgovačko </a:t>
            </a:r>
            <a:r>
              <a:rPr lang="hr-HR" altLang="sr-Latn-RS" sz="2400" b="1" dirty="0" smtClean="0"/>
              <a:t>društvo prema NKD-u) ;</a:t>
            </a:r>
          </a:p>
          <a:p>
            <a:pPr marL="0" indent="0">
              <a:buNone/>
              <a:defRPr/>
            </a:pPr>
            <a:endParaRPr lang="hr-HR" altLang="sr-Latn-RS" sz="2400" b="1" dirty="0"/>
          </a:p>
          <a:p>
            <a:pPr marL="0" indent="0">
              <a:buNone/>
              <a:defRPr/>
            </a:pPr>
            <a:r>
              <a:rPr lang="hr-HR" altLang="sr-Latn-RS" sz="2400" dirty="0"/>
              <a:t>2.	Kad pravna osoba nema zakonom propisane akte o ispunjavanju uvjeta za obavljanje registrirane djelatnosti  (</a:t>
            </a:r>
            <a:r>
              <a:rPr lang="hr-HR" altLang="sr-Latn-RS" sz="2400" b="1" dirty="0"/>
              <a:t>ugostiteljski objekt bez rješenja o </a:t>
            </a:r>
            <a:r>
              <a:rPr lang="hr-HR" altLang="sr-Latn-RS" sz="2400" b="1" dirty="0" smtClean="0"/>
              <a:t>minimalnim uvjetima</a:t>
            </a:r>
            <a:r>
              <a:rPr lang="hr-HR" altLang="sr-Latn-RS" sz="2400" dirty="0" smtClean="0"/>
              <a:t>);</a:t>
            </a:r>
            <a:endParaRPr lang="hr-HR" altLang="sr-Latn-RS" sz="2400" dirty="0"/>
          </a:p>
          <a:p>
            <a:pPr marL="0" indent="0">
              <a:buFontTx/>
              <a:buNone/>
              <a:defRPr/>
            </a:pPr>
            <a:endParaRPr lang="hr-HR" altLang="sr-Latn-RS" sz="2400" dirty="0" smtClean="0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altLang="sr-Latn-RS" sz="2400" b="1" dirty="0"/>
              <a:t>NAJČEŠĆE NEPRAVILNOSTI U NADZORIMA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35280" y="1424940"/>
            <a:ext cx="8351520" cy="4701223"/>
          </a:xfrm>
        </p:spPr>
        <p:txBody>
          <a:bodyPr/>
          <a:lstStyle/>
          <a:p>
            <a:pPr marL="457200" indent="-457200">
              <a:buAutoNum type="arabicPeriod" startAt="3"/>
              <a:defRPr/>
            </a:pPr>
            <a:r>
              <a:rPr lang="hr-HR" altLang="sr-Latn-RS" sz="2400" dirty="0" smtClean="0"/>
              <a:t>Kad fizička osoba obavlja djelatnost koju nije registrirala kod nadležnog tijela ili prijavila poreznim tijelima </a:t>
            </a:r>
            <a:r>
              <a:rPr lang="hr-HR" altLang="sr-Latn-RS" sz="2400" b="1" dirty="0" smtClean="0"/>
              <a:t>(automehaničarska, frizerska djelatnost, iznajmljivanje stanova)</a:t>
            </a:r>
            <a:r>
              <a:rPr lang="hr-HR" altLang="sr-Latn-RS" sz="2400" dirty="0" smtClean="0"/>
              <a:t>;</a:t>
            </a:r>
          </a:p>
          <a:p>
            <a:pPr marL="457200" indent="-457200">
              <a:buAutoNum type="arabicPeriod" startAt="3"/>
              <a:defRPr/>
            </a:pPr>
            <a:endParaRPr lang="hr-HR" altLang="sr-Latn-RS" sz="2400" dirty="0" smtClean="0"/>
          </a:p>
          <a:p>
            <a:pPr marL="457200" indent="-457200">
              <a:buAutoNum type="arabicPeriod" startAt="4"/>
              <a:defRPr/>
            </a:pPr>
            <a:r>
              <a:rPr lang="hr-HR" altLang="sr-Latn-RS" sz="2400" dirty="0" smtClean="0"/>
              <a:t>Kad fizička osoba nema zakonom propisne akte o ispunjavanju uvjeta za obavljanje registrirane djelatnosti (</a:t>
            </a:r>
            <a:r>
              <a:rPr lang="hr-HR" altLang="sr-Latn-RS" sz="2400" b="1" dirty="0" smtClean="0"/>
              <a:t>ugostiteljski objekt bez rješenja o minimalnim uvjetima-obrt</a:t>
            </a:r>
            <a:r>
              <a:rPr lang="hr-HR" altLang="sr-Latn-RS" sz="2400" dirty="0" smtClean="0"/>
              <a:t>)</a:t>
            </a:r>
          </a:p>
          <a:p>
            <a:pPr marL="457200" indent="-457200">
              <a:buAutoNum type="arabicPeriod" startAt="4"/>
              <a:defRPr/>
            </a:pPr>
            <a:endParaRPr lang="hr-HR" altLang="sr-Latn-RS" sz="2400" dirty="0" smtClean="0"/>
          </a:p>
          <a:p>
            <a:pPr marL="457200" indent="-457200">
              <a:buAutoNum type="arabicPeriod" startAt="5"/>
              <a:defRPr/>
            </a:pPr>
            <a:r>
              <a:rPr lang="hr-HR" altLang="sr-Latn-RS" sz="2400" dirty="0" smtClean="0"/>
              <a:t>Kad pravna ili fizička osoba obavlja djelatnost </a:t>
            </a:r>
            <a:r>
              <a:rPr lang="hr-HR" altLang="sr-Latn-RS" sz="2400" b="1" dirty="0" smtClean="0"/>
              <a:t>unatoč zabrani obavljanja djelatnosti. </a:t>
            </a:r>
          </a:p>
          <a:p>
            <a:pPr marL="457200" indent="-457200">
              <a:buAutoNum type="arabicPeriod" startAt="5"/>
              <a:defRPr/>
            </a:pPr>
            <a:endParaRPr lang="hr-HR" altLang="sr-Latn-RS" sz="2000" b="1" dirty="0" smtClean="0"/>
          </a:p>
          <a:p>
            <a:pPr marL="0" indent="0">
              <a:buFontTx/>
              <a:buNone/>
              <a:defRPr/>
            </a:pPr>
            <a:endParaRPr lang="hr-HR" altLang="sr-Latn-RS" sz="2000" dirty="0" smtClean="0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7253" y="240134"/>
            <a:ext cx="6978770" cy="866326"/>
          </a:xfrm>
          <a:prstGeom prst="rect">
            <a:avLst/>
          </a:prstGeom>
          <a:solidFill>
            <a:srgbClr val="0E8A4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altLang="sr-Latn-RS" sz="2400" b="1" dirty="0"/>
              <a:t>NAJČEŠĆE NEPRAVILNOSTI U NADZORIMA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20" y="146369"/>
            <a:ext cx="2009793" cy="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11723</TotalTime>
  <Words>4162</Words>
  <Application>Microsoft Office PowerPoint</Application>
  <PresentationFormat>On-screen Show (4:3)</PresentationFormat>
  <Paragraphs>867</Paragraphs>
  <Slides>114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6" baseType="lpstr">
      <vt:lpstr>Office Theme</vt:lpstr>
      <vt:lpstr>Chart</vt:lpstr>
      <vt:lpstr>„Obrazovanje i zapošljavanje nemaju alternativu”</vt:lpstr>
      <vt:lpstr>OBRTNIČKA KOMORA ZAGREB UDRUŽENJA OBRTNIKA U ZAGREBAČKOJ  ŽUPANIJI</vt:lpstr>
      <vt:lpstr>PowerPoint Presentation</vt:lpstr>
      <vt:lpstr>PowerPoint Presentation</vt:lpstr>
      <vt:lpstr>STANJE OBRTNIŠTVA U GRADU ZAGREBU</vt:lpstr>
      <vt:lpstr>STANJE OBRTNIŠTVA U ZAGREBAČKOJ ŽUPANIJI</vt:lpstr>
      <vt:lpstr>PowerPoint Presentation</vt:lpstr>
      <vt:lpstr>1. ANALIZA STANJA-OSTVARENI REZULTATI IZMEĐU DVA FORUMA</vt:lpstr>
      <vt:lpstr>UZ POMOĆ ŽUPANIJE REALIZIRAN 2. ZAGREBAČKI OBRTNIČKI SAJAM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IZVRSNA SURADNJA GRADOVA NA LOKALNIM SAJMOVIMA</vt:lpstr>
      <vt:lpstr>PowerPoint Presentation</vt:lpstr>
      <vt:lpstr>SURADNJA S OBRTNOM ZBORNICOM KRŠKO –  50. MEĐUNARODNI OBRTNIČKI SAJAM CELJE 2017.</vt:lpstr>
      <vt:lpstr>PowerPoint Presentation</vt:lpstr>
      <vt:lpstr>USPJEŠNO KORIŠTENJE JAVNIH MEDIJA GRADOVA I ŽUPANIJE U PROMOCIJI OBRTNIŠTVA</vt:lpstr>
      <vt:lpstr>USPJEŠNO KORIŠTENJE JAVNIH MEDIJA GRADOVA I ŽUPANIJE U PROMOCIJI OBRTNIŠTVA</vt:lpstr>
      <vt:lpstr>PowerPoint Presentation</vt:lpstr>
      <vt:lpstr>PowerPoint Presentation</vt:lpstr>
      <vt:lpstr>VIŠE OD 90 PARTNERA U PROJEKTU POGODNOSTI ARTIFEX ZAJEDNIČKA NABAVA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GOVORNICI:  Iva Tušin, voditeljica Ureda za obrazovanje OKZ Mirela Katalenac, pročelnica Upravnog odjela za prosvjetu Zagrebačke županije Stipe Bučar, zamjenik gradonačelnika Jastrebarskog i predsjednik Udruženja   obrtnika Jastrebarsko Nikica Matan, tajnik Udruženja obrtnika Samobor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GOVORNICI:  Marija Halić,  v. d. predstojnice Regionalnog ureda Zagreb Hrvatskog zavoda za zapošljavanje Iva Tušin, voditeljica Ureda za obrazovanje OKZ Dražen Maksimović, ravnatelj Obrtničkog učilišta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Grafikon 3. Vrsta vanjskih usluga i aktivnosti koje bi najviše pomogle obrtnicima</vt:lpstr>
      <vt:lpstr>Grafikon 8. Koliko često sudjelujete u programima stručnog usavršavanja i osposobljavanja?</vt:lpstr>
      <vt:lpstr>Grafikon 9. Ocjena prikladnosti obrtnicima poznatih programa stručnog usavršavanja i osposobljavanja </vt:lpstr>
      <vt:lpstr>GOVORNIK:  Mladen Sopta, voditelj Službe za nadzor Carinskog ureda Zagreb II   </vt:lpstr>
      <vt:lpstr>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GOVORNIK:  Izv. prof. dr. sc. Mislav Ante Omazić, profesor na Ekonomskom fakultetu Sveučilišta u Zagrebu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DUGOROČNI CILJEVI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peroro</dc:creator>
  <cp:lastModifiedBy>Antonija</cp:lastModifiedBy>
  <cp:revision>1445</cp:revision>
  <cp:lastPrinted>2018-02-19T13:40:38Z</cp:lastPrinted>
  <dcterms:created xsi:type="dcterms:W3CDTF">2011-02-16T09:29:37Z</dcterms:created>
  <dcterms:modified xsi:type="dcterms:W3CDTF">2018-02-19T14:27:44Z</dcterms:modified>
</cp:coreProperties>
</file>